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9" r:id="rId2"/>
    <p:sldId id="297" r:id="rId3"/>
    <p:sldId id="298" r:id="rId4"/>
    <p:sldId id="284" r:id="rId5"/>
    <p:sldId id="294" r:id="rId6"/>
    <p:sldId id="299" r:id="rId7"/>
    <p:sldId id="281" r:id="rId8"/>
    <p:sldId id="307" r:id="rId9"/>
    <p:sldId id="283" r:id="rId10"/>
    <p:sldId id="285" r:id="rId11"/>
    <p:sldId id="309" r:id="rId12"/>
    <p:sldId id="286" r:id="rId13"/>
    <p:sldId id="302" r:id="rId14"/>
    <p:sldId id="260" r:id="rId15"/>
    <p:sldId id="263" r:id="rId16"/>
    <p:sldId id="303" r:id="rId17"/>
    <p:sldId id="261" r:id="rId18"/>
    <p:sldId id="264" r:id="rId19"/>
    <p:sldId id="268" r:id="rId20"/>
    <p:sldId id="273" r:id="rId21"/>
    <p:sldId id="271" r:id="rId22"/>
    <p:sldId id="272" r:id="rId23"/>
    <p:sldId id="282" r:id="rId24"/>
    <p:sldId id="293" r:id="rId25"/>
    <p:sldId id="305" r:id="rId26"/>
    <p:sldId id="292" r:id="rId27"/>
    <p:sldId id="301" r:id="rId28"/>
    <p:sldId id="310" r:id="rId29"/>
    <p:sldId id="295" r:id="rId30"/>
    <p:sldId id="290" r:id="rId31"/>
    <p:sldId id="288" r:id="rId32"/>
    <p:sldId id="289" r:id="rId33"/>
    <p:sldId id="296" r:id="rId34"/>
    <p:sldId id="291" r:id="rId35"/>
    <p:sldId id="304" r:id="rId36"/>
    <p:sldId id="311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3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BA59A-A250-D048-A0DB-19CE924E80DA}" type="datetimeFigureOut">
              <a:rPr lang="en-US" smtClean="0"/>
              <a:t>10/7/14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BD2F4B-71D8-E14F-ABA4-55E14E36F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10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Study of smallest non-composite objects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Molecules&gt;Atoms&gt;Protons/electrons&gt;.Quarks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Why-&gt;Analyzing universe we live in – experimental applications in many different fields as well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2 types of SM particles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One newly discovered particle!</a:t>
            </a:r>
          </a:p>
          <a:p>
            <a:endParaRPr lang="en-US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BA844D-5B61-0146-ACFD-093341E2319A}" type="slidenum">
              <a:rPr lang="en-US" sz="1200"/>
              <a:pPr eaLnBrk="1" hangingPunct="1"/>
              <a:t>2</a:t>
            </a:fld>
            <a:endParaRPr 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Study of smallest non-composite objects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Molecules&gt;Atoms&gt;Protons/electrons&gt;.Quarks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Why-&gt;Analyzing universe we live in – experimental applications in many different fields as well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2 types of SM particles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One newly discovered particle!</a:t>
            </a:r>
          </a:p>
          <a:p>
            <a:endParaRPr lang="en-US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12</a:t>
            </a:fld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Study of smallest non-composite objects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Molecules&gt;Atoms&gt;Protons/electrons&gt;.Quarks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Why-&gt;Analyzing universe we live in – experimental applications in many different fields as well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2 types of SM particles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One newly discovered particle!</a:t>
            </a:r>
          </a:p>
          <a:p>
            <a:endParaRPr lang="en-US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13</a:t>
            </a:fld>
            <a:endParaRPr 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Why would we expect the falsities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38823D-689D-694E-A1C4-7EFDC7B1AE43}" type="slidenum">
              <a:rPr lang="en-US" sz="1200"/>
              <a:pPr eaLnBrk="1" hangingPunct="1"/>
              <a:t>23</a:t>
            </a:fld>
            <a:endParaRPr 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Why would we expect the falsities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38823D-689D-694E-A1C4-7EFDC7B1AE43}" type="slidenum">
              <a:rPr lang="en-US" sz="1200"/>
              <a:pPr eaLnBrk="1" hangingPunct="1"/>
              <a:t>25</a:t>
            </a:fld>
            <a:endParaRPr 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Study of smallest non-composite objects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Molecules&gt;Atoms&gt;Protons/electrons&gt;.Quarks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Why-&gt;Analyzing universe we live in – experimental applications in many different fields as well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2 types of SM particles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One newly discovered particle!</a:t>
            </a:r>
          </a:p>
          <a:p>
            <a:endParaRPr lang="en-US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27</a:t>
            </a:fld>
            <a:endParaRPr lang="en-US"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9170E07-2DF1-7E49-80EF-8D2A2D396908}" type="slidenum">
              <a:rPr lang="en-US"/>
              <a:pPr/>
              <a:t>28</a:t>
            </a:fld>
            <a:endParaRPr lang="en-US"/>
          </a:p>
        </p:txBody>
      </p:sp>
      <p:sp>
        <p:nvSpPr>
          <p:cNvPr id="645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45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Study of smallest non-composite objects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Molecules&gt;Atoms&gt;Protons/electrons&gt;.Quarks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Why-&gt;Analyzing universe we live in – experimental applications in many different fields as well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2 types of SM particles</a:t>
            </a:r>
          </a:p>
          <a:p>
            <a:pPr eaLnBrk="1" hangingPunct="1">
              <a:buFontTx/>
              <a:buChar char="•"/>
            </a:pPr>
            <a:r>
              <a:rPr lang="en-US" sz="1800">
                <a:latin typeface="Calibri" charset="0"/>
              </a:rPr>
              <a:t>One newly discovered particle!</a:t>
            </a:r>
          </a:p>
          <a:p>
            <a:endParaRPr lang="en-US">
              <a:latin typeface="Calibri" charset="0"/>
            </a:endParaRPr>
          </a:p>
          <a:p>
            <a:r>
              <a:rPr lang="en-US">
                <a:latin typeface="Calibri" charset="0"/>
              </a:rPr>
              <a:t>----- Meeting Notes (10/6/14 14:44) -----</a:t>
            </a:r>
          </a:p>
          <a:p>
            <a:r>
              <a:rPr lang="en-US">
                <a:latin typeface="Calibri" charset="0"/>
              </a:rPr>
              <a:t>matter anti matter - result from AMS?</a:t>
            </a: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BA844D-5B61-0146-ACFD-093341E2319A}" type="slidenum">
              <a:rPr lang="en-US" sz="1200"/>
              <a:pPr eaLnBrk="1" hangingPunct="1"/>
              <a:t>3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4</a:t>
            </a:fld>
            <a:endParaRPr 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Why would we expect the falsities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38823D-689D-694E-A1C4-7EFDC7B1AE43}" type="slidenum">
              <a:rPr lang="en-US" sz="1200"/>
              <a:pPr eaLnBrk="1" hangingPunct="1"/>
              <a:t>5</a:t>
            </a:fld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-expand</a:t>
            </a:r>
            <a:r>
              <a:rPr lang="en-US" baseline="0" dirty="0" smtClean="0">
                <a:latin typeface="Calibri" charset="0"/>
              </a:rPr>
              <a:t> on R-parity conserved SUSY and how we searched for it – dark matter candidate etc.</a:t>
            </a:r>
            <a:endParaRPr lang="en-US" dirty="0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6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None/>
            </a:pPr>
            <a:endParaRPr lang="en-US" dirty="0">
              <a:latin typeface="Calibri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ED9FCA3-A522-024E-A8F6-502F52A4D676}" type="slidenum">
              <a:rPr lang="en-US" sz="1200"/>
              <a:pPr eaLnBrk="1" hangingPunct="1"/>
              <a:t>7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Tx/>
              <a:buChar char="•"/>
            </a:pPr>
            <a:endParaRPr lang="en-US" dirty="0">
              <a:latin typeface="Calibri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ED9FCA3-A522-024E-A8F6-502F52A4D676}" type="slidenum">
              <a:rPr lang="en-US" sz="1200"/>
              <a:pPr eaLnBrk="1" hangingPunct="1"/>
              <a:t>9</a:t>
            </a:fld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9D9536-E936-7C45-AF58-4263E316FDDC}" type="slidenum">
              <a:rPr lang="en-US" sz="1200"/>
              <a:pPr eaLnBrk="1" hangingPunct="1"/>
              <a:t>10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605D8B1-75EB-1648-A8F1-1DD32F7A69B6}" type="slidenum">
              <a:rPr lang="en-US"/>
              <a:pPr/>
              <a:t>11</a:t>
            </a:fld>
            <a:endParaRPr lang="en-US"/>
          </a:p>
        </p:txBody>
      </p:sp>
      <p:sp>
        <p:nvSpPr>
          <p:cNvPr id="8704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704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54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015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5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6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33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9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88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85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40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68904-CE6A-A647-974B-36A6FE01181B}" type="datetimeFigureOut">
              <a:rPr lang="en-US" smtClean="0"/>
              <a:t>10/7/14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ECF74-ADED-BD49-9B43-646167B4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deskarati.com/2012/01/09/peter-higgs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http://topics.nytimes.com/top/news/science/topics/large_hadron_collider/index.html" TargetMode="External"/><Relationship Id="rId5" Type="http://schemas.openxmlformats.org/officeDocument/2006/relationships/hyperlink" Target="http://www.newscientist.com/article/dn7410-particle-smasher-gets-a-superbrain.html" TargetMode="External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1874" y="1545511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Using Non-Isolated Leptons in the Search for New Particles at the LHC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1969"/>
            <a:ext cx="6400800" cy="23304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Alice Sady</a:t>
            </a:r>
            <a:endParaRPr lang="en-US" dirty="0"/>
          </a:p>
          <a:p>
            <a:r>
              <a:rPr lang="en-US" dirty="0" smtClean="0"/>
              <a:t> Advisor </a:t>
            </a:r>
            <a:r>
              <a:rPr lang="en-US" dirty="0" err="1" smtClean="0"/>
              <a:t>Petar</a:t>
            </a:r>
            <a:r>
              <a:rPr lang="en-US" dirty="0" smtClean="0"/>
              <a:t> </a:t>
            </a:r>
            <a:r>
              <a:rPr lang="en-US" dirty="0" err="1" smtClean="0"/>
              <a:t>Maksimovic</a:t>
            </a:r>
            <a:endParaRPr lang="en-US" dirty="0" smtClean="0"/>
          </a:p>
          <a:p>
            <a:r>
              <a:rPr lang="en-US" dirty="0" smtClean="0"/>
              <a:t>Johns Hopkins University</a:t>
            </a:r>
          </a:p>
          <a:p>
            <a:r>
              <a:rPr lang="en-US" dirty="0" smtClean="0"/>
              <a:t>Oct 8, 2014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4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solidFill>
                <a:srgbClr val="F5FF94"/>
              </a:solidFill>
            </a:endParaRPr>
          </a:p>
        </p:txBody>
      </p:sp>
      <p:sp>
        <p:nvSpPr>
          <p:cNvPr id="5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617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Why haven’t we found SUSY yet?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686017"/>
            <a:ext cx="335502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Masses too heavy</a:t>
            </a:r>
          </a:p>
          <a:p>
            <a:pPr lvl="2"/>
            <a:r>
              <a:rPr lang="en-US" sz="2600" dirty="0" smtClean="0"/>
              <a:t>	OR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RP-violating SUSY: </a:t>
            </a:r>
            <a:r>
              <a:rPr lang="en-US" sz="2600" dirty="0" smtClean="0"/>
              <a:t>lightest SUSY particle</a:t>
            </a:r>
            <a:r>
              <a:rPr lang="en-US" sz="2600" dirty="0" smtClean="0"/>
              <a:t> </a:t>
            </a:r>
            <a:r>
              <a:rPr lang="en-US" sz="2600" dirty="0" smtClean="0"/>
              <a:t>can decay to SM particles 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/>
              <a:t>B</a:t>
            </a:r>
            <a:r>
              <a:rPr lang="en-US" sz="2600" dirty="0" smtClean="0"/>
              <a:t>uried </a:t>
            </a:r>
            <a:r>
              <a:rPr lang="en-US" sz="2600" dirty="0" smtClean="0"/>
              <a:t>under heavy amounts of </a:t>
            </a:r>
            <a:r>
              <a:rPr lang="en-US" sz="2600" dirty="0" err="1" smtClean="0"/>
              <a:t>hadronic</a:t>
            </a:r>
            <a:r>
              <a:rPr lang="en-US" sz="2600" dirty="0" smtClean="0"/>
              <a:t> activity at LHC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Parameter space </a:t>
            </a:r>
            <a:r>
              <a:rPr lang="en-US" sz="2600" dirty="0" smtClean="0"/>
              <a:t>not ruled out</a:t>
            </a:r>
            <a:r>
              <a:rPr lang="en-US" sz="2600" dirty="0" smtClean="0"/>
              <a:t> </a:t>
            </a:r>
            <a:r>
              <a:rPr lang="en-US" sz="2600" dirty="0" smtClean="0"/>
              <a:t>even at 8 </a:t>
            </a:r>
            <a:r>
              <a:rPr lang="en-US" sz="2600" dirty="0" err="1" smtClean="0"/>
              <a:t>TeV</a:t>
            </a:r>
            <a:endParaRPr lang="en-US" sz="2600" dirty="0" smtClean="0"/>
          </a:p>
        </p:txBody>
      </p:sp>
      <p:sp>
        <p:nvSpPr>
          <p:cNvPr id="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9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3668" r="38509"/>
          <a:stretch/>
        </p:blipFill>
        <p:spPr>
          <a:xfrm>
            <a:off x="3305861" y="903733"/>
            <a:ext cx="5834767" cy="50939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60586" y="6152135"/>
            <a:ext cx="853551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cms.web.cern.ch</a:t>
            </a:r>
            <a:r>
              <a:rPr lang="en-US" sz="1200" dirty="0"/>
              <a:t>/sites/</a:t>
            </a:r>
            <a:r>
              <a:rPr lang="en-US" sz="1200" dirty="0" err="1"/>
              <a:t>cms.web.cern.ch</a:t>
            </a:r>
            <a:r>
              <a:rPr lang="en-US" sz="1200" dirty="0"/>
              <a:t>/files/styles/large/public/field/image/cms2012-2.png?itok=</a:t>
            </a:r>
            <a:r>
              <a:rPr lang="en-US" sz="1200" dirty="0" err="1"/>
              <a:t>aEqCrCDL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11699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44B1ECAF-28EF-974E-95D4-751594CF26D7}" type="slidenum">
              <a:rPr lang="en-US"/>
              <a:pPr/>
              <a:t>11</a:t>
            </a:fld>
            <a:endParaRPr lang="en-US"/>
          </a:p>
        </p:txBody>
      </p:sp>
      <p:sp>
        <p:nvSpPr>
          <p:cNvPr id="17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r>
              <a:rPr lang="en-US"/>
              <a:t>Jul 28, 2014                                                     Quark Net – A Tour of Standard Model</a:t>
            </a:r>
          </a:p>
        </p:txBody>
      </p:sp>
      <p:sp>
        <p:nvSpPr>
          <p:cNvPr id="31745" name="Rectangle 1"/>
          <p:cNvSpPr>
            <a:spLocks noChangeArrowheads="1"/>
          </p:cNvSpPr>
          <p:nvPr/>
        </p:nvSpPr>
        <p:spPr bwMode="auto">
          <a:xfrm>
            <a:off x="4975225" y="5854700"/>
            <a:ext cx="4157663" cy="1003300"/>
          </a:xfrm>
          <a:prstGeom prst="rect">
            <a:avLst/>
          </a:prstGeom>
          <a:solidFill>
            <a:srgbClr val="FFFFFF"/>
          </a:solidFill>
          <a:ln w="9525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47" name="Rectangle 3"/>
          <p:cNvSpPr>
            <a:spLocks noChangeArrowheads="1"/>
          </p:cNvSpPr>
          <p:nvPr/>
        </p:nvSpPr>
        <p:spPr bwMode="auto">
          <a:xfrm>
            <a:off x="5283200" y="5943600"/>
            <a:ext cx="1543050" cy="5461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4" t="21107" r="16444" b="12088"/>
          <a:stretch>
            <a:fillRect/>
          </a:stretch>
        </p:blipFill>
        <p:spPr bwMode="auto">
          <a:xfrm>
            <a:off x="701675" y="1017588"/>
            <a:ext cx="3924754" cy="5316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53334" t="21107" r="16444" b="12088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1749" name="Oval 5"/>
          <p:cNvSpPr>
            <a:spLocks noChangeArrowheads="1"/>
          </p:cNvSpPr>
          <p:nvPr/>
        </p:nvSpPr>
        <p:spPr bwMode="auto">
          <a:xfrm>
            <a:off x="3487738" y="1550988"/>
            <a:ext cx="1376362" cy="866775"/>
          </a:xfrm>
          <a:prstGeom prst="ellipse">
            <a:avLst/>
          </a:prstGeom>
          <a:noFill/>
          <a:ln w="25560" cap="flat">
            <a:solidFill>
              <a:srgbClr val="FF99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50" name="Oval 6"/>
          <p:cNvSpPr>
            <a:spLocks noChangeArrowheads="1"/>
          </p:cNvSpPr>
          <p:nvPr/>
        </p:nvSpPr>
        <p:spPr bwMode="auto">
          <a:xfrm>
            <a:off x="3595687" y="3947659"/>
            <a:ext cx="1201738" cy="1644650"/>
          </a:xfrm>
          <a:prstGeom prst="ellipse">
            <a:avLst/>
          </a:prstGeom>
          <a:noFill/>
          <a:ln w="25560" cap="flat">
            <a:solidFill>
              <a:srgbClr val="33993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5260975" y="5388315"/>
            <a:ext cx="2584450" cy="407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5pPr>
            <a:lvl6pPr marL="25146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6pPr>
            <a:lvl7pPr marL="29718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7pPr>
            <a:lvl8pPr marL="34290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8pPr>
            <a:lvl9pPr marL="38862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9pPr>
          </a:lstStyle>
          <a:p>
            <a:r>
              <a:rPr lang="en-US" sz="2200" b="1" dirty="0">
                <a:solidFill>
                  <a:srgbClr val="008000"/>
                </a:solidFill>
              </a:rPr>
              <a:t>new particles</a:t>
            </a:r>
          </a:p>
        </p:txBody>
      </p:sp>
      <p:sp>
        <p:nvSpPr>
          <p:cNvPr id="31752" name="Text Box 8"/>
          <p:cNvSpPr txBox="1">
            <a:spLocks noChangeArrowheads="1"/>
          </p:cNvSpPr>
          <p:nvPr/>
        </p:nvSpPr>
        <p:spPr bwMode="auto">
          <a:xfrm>
            <a:off x="5614988" y="1150938"/>
            <a:ext cx="2341562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5pPr>
            <a:lvl6pPr marL="25146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6pPr>
            <a:lvl7pPr marL="29718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7pPr>
            <a:lvl8pPr marL="34290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8pPr>
            <a:lvl9pPr marL="3886200" indent="-2286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ejaVu Sans" charset="0"/>
              </a:defRPr>
            </a:lvl9pPr>
          </a:lstStyle>
          <a:p>
            <a:r>
              <a:rPr lang="en-US" sz="2200" b="1">
                <a:solidFill>
                  <a:srgbClr val="FF6633"/>
                </a:solidFill>
              </a:rPr>
              <a:t>uninteresting</a:t>
            </a:r>
          </a:p>
        </p:txBody>
      </p:sp>
      <p:sp>
        <p:nvSpPr>
          <p:cNvPr id="31753" name="Line 9"/>
          <p:cNvSpPr>
            <a:spLocks noChangeShapeType="1"/>
          </p:cNvSpPr>
          <p:nvPr/>
        </p:nvSpPr>
        <p:spPr bwMode="auto">
          <a:xfrm flipH="1">
            <a:off x="4840288" y="1436688"/>
            <a:ext cx="787400" cy="314325"/>
          </a:xfrm>
          <a:prstGeom prst="line">
            <a:avLst/>
          </a:prstGeom>
          <a:noFill/>
          <a:ln w="36720" cap="flat">
            <a:solidFill>
              <a:srgbClr val="FF9966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754" name="Line 10"/>
          <p:cNvSpPr>
            <a:spLocks noChangeShapeType="1"/>
          </p:cNvSpPr>
          <p:nvPr/>
        </p:nvSpPr>
        <p:spPr bwMode="auto">
          <a:xfrm flipH="1" flipV="1">
            <a:off x="4741182" y="5106761"/>
            <a:ext cx="588963" cy="434975"/>
          </a:xfrm>
          <a:prstGeom prst="line">
            <a:avLst/>
          </a:prstGeom>
          <a:noFill/>
          <a:ln w="36720" cap="flat">
            <a:solidFill>
              <a:srgbClr val="008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755" name="Rectangle 11"/>
          <p:cNvSpPr>
            <a:spLocks noChangeArrowheads="1"/>
          </p:cNvSpPr>
          <p:nvPr/>
        </p:nvSpPr>
        <p:spPr bwMode="auto">
          <a:xfrm>
            <a:off x="8823325" y="5907088"/>
            <a:ext cx="1588" cy="12700"/>
          </a:xfrm>
          <a:prstGeom prst="rect">
            <a:avLst/>
          </a:prstGeom>
          <a:solidFill>
            <a:srgbClr val="99CCFF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56" name="Rectangle 12"/>
          <p:cNvSpPr>
            <a:spLocks noChangeArrowheads="1"/>
          </p:cNvSpPr>
          <p:nvPr/>
        </p:nvSpPr>
        <p:spPr bwMode="auto">
          <a:xfrm>
            <a:off x="0" y="6246813"/>
            <a:ext cx="900113" cy="611187"/>
          </a:xfrm>
          <a:prstGeom prst="rect">
            <a:avLst/>
          </a:prstGeom>
          <a:solidFill>
            <a:srgbClr val="FFFFFF"/>
          </a:solidFill>
          <a:ln w="9525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body" idx="4294967295"/>
          </p:nvPr>
        </p:nvSpPr>
        <p:spPr>
          <a:xfrm>
            <a:off x="5759450" y="2030413"/>
            <a:ext cx="3059113" cy="4051300"/>
          </a:xfrm>
          <a:ln/>
        </p:spPr>
        <p:txBody>
          <a:bodyPr tIns="17640"/>
          <a:lstStyle/>
          <a:p>
            <a:pPr marL="341313" indent="-34131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600" dirty="0"/>
              <a:t>Cross section measured in barns</a:t>
            </a:r>
          </a:p>
          <a:p>
            <a:pPr marL="341313" indent="-34131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sz="2600" dirty="0"/>
          </a:p>
          <a:p>
            <a:pPr marL="341313" indent="-34131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sz="2600" dirty="0"/>
              <a:t>Amount of data  measured in inverse barns                 (pb</a:t>
            </a:r>
            <a:r>
              <a:rPr lang="en-US" sz="2600" baseline="33000" dirty="0"/>
              <a:t>-1</a:t>
            </a:r>
            <a:r>
              <a:rPr lang="en-US" sz="2600" dirty="0"/>
              <a:t>, fb</a:t>
            </a:r>
            <a:r>
              <a:rPr lang="en-US" sz="2600" baseline="33000" dirty="0"/>
              <a:t>-1</a:t>
            </a:r>
            <a:r>
              <a:rPr lang="en-US" sz="2600" dirty="0"/>
              <a:t>...)</a:t>
            </a:r>
          </a:p>
          <a:p>
            <a:pPr marL="741363" lvl="1" indent="-28416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sz="1800" dirty="0"/>
          </a:p>
          <a:p>
            <a:pPr marL="341313" indent="-34131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hard is it to find SUSY?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9" name="Subtitle 17"/>
          <p:cNvSpPr txBox="1">
            <a:spLocks/>
          </p:cNvSpPr>
          <p:nvPr/>
        </p:nvSpPr>
        <p:spPr>
          <a:xfrm>
            <a:off x="7033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10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66521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do we discriminate </a:t>
            </a:r>
            <a:r>
              <a:rPr lang="en-US" sz="2800" dirty="0" err="1" smtClean="0">
                <a:solidFill>
                  <a:srgbClr val="000000"/>
                </a:solidFill>
              </a:rPr>
              <a:t>leptonic</a:t>
            </a:r>
            <a:r>
              <a:rPr lang="en-US" sz="2800" dirty="0" smtClean="0">
                <a:solidFill>
                  <a:srgbClr val="000000"/>
                </a:solidFill>
              </a:rPr>
              <a:t> RPV SUSY from background?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9050" y="825659"/>
            <a:ext cx="903370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Lepton Isolation</a:t>
            </a:r>
          </a:p>
        </p:txBody>
      </p:sp>
      <p:sp>
        <p:nvSpPr>
          <p:cNvPr id="10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11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9929" t="13409" r="7448" b="8398"/>
          <a:stretch/>
        </p:blipFill>
        <p:spPr>
          <a:xfrm>
            <a:off x="4314731" y="2001971"/>
            <a:ext cx="4829269" cy="40199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13553" y="3942396"/>
            <a:ext cx="35651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Picture of b-jet decay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98624" y="1356251"/>
            <a:ext cx="35651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Isolated Leptons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6206" y="1356251"/>
            <a:ext cx="35651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 smtClean="0"/>
              <a:t>Nonisolated</a:t>
            </a:r>
            <a:r>
              <a:rPr lang="en-US" sz="2600" dirty="0" smtClean="0"/>
              <a:t> Leptons</a:t>
            </a:r>
          </a:p>
        </p:txBody>
      </p:sp>
      <p:sp>
        <p:nvSpPr>
          <p:cNvPr id="2" name="Rectangle 1"/>
          <p:cNvSpPr/>
          <p:nvPr/>
        </p:nvSpPr>
        <p:spPr>
          <a:xfrm>
            <a:off x="4442659" y="6067345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cms.web.cern.ch</a:t>
            </a:r>
            <a:r>
              <a:rPr lang="en-US" sz="1200" dirty="0"/>
              <a:t>/sites/</a:t>
            </a:r>
            <a:r>
              <a:rPr lang="en-US" sz="1200" dirty="0" err="1"/>
              <a:t>cms.web.cern.ch</a:t>
            </a:r>
            <a:r>
              <a:rPr lang="en-US" sz="1200" dirty="0"/>
              <a:t>/files/styles/large/public/field/image/TOP12035_Event01.png?itok=uicy0R2T</a:t>
            </a:r>
          </a:p>
        </p:txBody>
      </p:sp>
      <p:pic>
        <p:nvPicPr>
          <p:cNvPr id="3" name="Picture 2" descr="Screen Shot 2014-10-06 at 10.34.44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93" y="2500132"/>
            <a:ext cx="3985313" cy="315740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15835" y="6218882"/>
            <a:ext cx="21467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faculty.ucr.edu</a:t>
            </a:r>
            <a:r>
              <a:rPr lang="en-US" sz="1200" dirty="0"/>
              <a:t>/~</a:t>
            </a:r>
            <a:r>
              <a:rPr lang="en-US" sz="1200" dirty="0" err="1"/>
              <a:t>ellison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6092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Why wouldn’t we use lepton isolation as a discriminant?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624" y="4428586"/>
            <a:ext cx="91440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Boosted signal: lepton and quark merge in detector</a:t>
            </a:r>
            <a:endParaRPr lang="en-US" sz="2600" dirty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Fails current isolation requirements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Missing signals at 8 </a:t>
            </a:r>
            <a:r>
              <a:rPr lang="en-US" sz="2600" dirty="0" err="1" smtClean="0"/>
              <a:t>TeV</a:t>
            </a:r>
            <a:r>
              <a:rPr lang="en-US" sz="2600" dirty="0" smtClean="0"/>
              <a:t> and in danger of missing even more at 13 </a:t>
            </a:r>
            <a:r>
              <a:rPr lang="en-US" sz="2600" dirty="0" err="1" smtClean="0"/>
              <a:t>TeV</a:t>
            </a:r>
            <a:endParaRPr lang="en-US" sz="2600" dirty="0" smtClean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Our Goal:  find a boost-invariant discriminant</a:t>
            </a:r>
          </a:p>
        </p:txBody>
      </p:sp>
      <p:sp>
        <p:nvSpPr>
          <p:cNvPr id="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</a:t>
            </a:r>
            <a:r>
              <a:rPr lang="en-US" dirty="0" smtClean="0"/>
              <a:t>  12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0640"/>
            <a:ext cx="4203918" cy="22648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75809"/>
          <a:stretch/>
        </p:blipFill>
        <p:spPr>
          <a:xfrm>
            <a:off x="4029159" y="842338"/>
            <a:ext cx="1016975" cy="7326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75809"/>
          <a:stretch/>
        </p:blipFill>
        <p:spPr>
          <a:xfrm>
            <a:off x="4952066" y="1156465"/>
            <a:ext cx="1016975" cy="73262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75809"/>
          <a:stretch/>
        </p:blipFill>
        <p:spPr>
          <a:xfrm>
            <a:off x="4999100" y="3208848"/>
            <a:ext cx="1016975" cy="73262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75809"/>
          <a:stretch/>
        </p:blipFill>
        <p:spPr>
          <a:xfrm>
            <a:off x="4091871" y="2892679"/>
            <a:ext cx="1016975" cy="7326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7876" y="2809833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297876" y="972728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3417732" y="2809833"/>
            <a:ext cx="371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17732" y="1066879"/>
            <a:ext cx="3710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45727" y="131273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46422" y="336430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91871" y="548750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4093338" y="2562084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5374530" y="2754756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</a:t>
            </a:r>
            <a:endParaRPr lang="en-US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5374530" y="684213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q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5400030" y="1640059"/>
            <a:ext cx="267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552430" y="3725780"/>
            <a:ext cx="267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41808" y="2286613"/>
            <a:ext cx="15311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m</a:t>
            </a:r>
            <a:r>
              <a:rPr lang="en-US" sz="2800" baseline="-25000" dirty="0" err="1" smtClean="0"/>
              <a:t>X</a:t>
            </a:r>
            <a:r>
              <a:rPr lang="en-US" sz="2800" dirty="0" smtClean="0"/>
              <a:t> &gt;&gt; </a:t>
            </a:r>
            <a:r>
              <a:rPr lang="en-US" sz="2800" dirty="0" err="1" smtClean="0"/>
              <a:t>m</a:t>
            </a:r>
            <a:r>
              <a:rPr lang="en-US" sz="2800" baseline="-25000" dirty="0" err="1" smtClean="0"/>
              <a:t>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1161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What can we look for?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2" name="Picture 1" descr="Screen Shot 2014-09-25 at 3.23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51" y="1031364"/>
            <a:ext cx="6439910" cy="41974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5634" y="5228805"/>
            <a:ext cx="8641768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First compare signals with different mass points to background for different discriminants 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Require 2 leptons and 2 jets with small </a:t>
            </a:r>
            <a:r>
              <a:rPr lang="en-US" sz="2600" dirty="0" err="1" smtClean="0"/>
              <a:t>p</a:t>
            </a:r>
            <a:r>
              <a:rPr lang="en-US" sz="2600" baseline="-25000" dirty="0" err="1" smtClean="0"/>
              <a:t>T</a:t>
            </a:r>
            <a:r>
              <a:rPr lang="en-US" sz="2600" dirty="0" smtClean="0"/>
              <a:t> requirements</a:t>
            </a:r>
            <a:endParaRPr lang="en-US" sz="2600" dirty="0"/>
          </a:p>
        </p:txBody>
      </p:sp>
      <p:sp>
        <p:nvSpPr>
          <p:cNvPr id="9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13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pic>
        <p:nvPicPr>
          <p:cNvPr id="7" name="Picture 6" descr="Screen Shot 2014-10-07 at 11.33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714" y="764664"/>
            <a:ext cx="3429000" cy="609600"/>
          </a:xfrm>
          <a:prstGeom prst="rect">
            <a:avLst/>
          </a:prstGeom>
        </p:spPr>
      </p:pic>
      <p:pic>
        <p:nvPicPr>
          <p:cNvPr id="8" name="Picture 7" descr="Screen Shot 2014-10-07 at 11.33.0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822" y="764664"/>
            <a:ext cx="1841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1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0-05 at 1.08.4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7781"/>
          <a:stretch/>
        </p:blipFill>
        <p:spPr>
          <a:xfrm>
            <a:off x="255739" y="4340082"/>
            <a:ext cx="4564792" cy="169773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do we define jets and jet substructure?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65316" y="1005630"/>
            <a:ext cx="4359634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Distance measured in      ΔR</a:t>
            </a:r>
            <a:r>
              <a:rPr lang="en-US" sz="2600" baseline="30000" dirty="0" smtClean="0"/>
              <a:t>2</a:t>
            </a:r>
            <a:r>
              <a:rPr lang="en-US" sz="2600" dirty="0" smtClean="0"/>
              <a:t> = Δη</a:t>
            </a:r>
            <a:r>
              <a:rPr lang="en-US" sz="2600" baseline="30000" dirty="0" smtClean="0"/>
              <a:t>2</a:t>
            </a:r>
            <a:r>
              <a:rPr lang="en-US" sz="2600" dirty="0" smtClean="0"/>
              <a:t> + Δφ</a:t>
            </a:r>
            <a:r>
              <a:rPr lang="en-US" sz="2600" baseline="30000" dirty="0" smtClean="0"/>
              <a:t>2</a:t>
            </a:r>
            <a:r>
              <a:rPr lang="en-US" sz="26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Cluster jets (Cambridge Aachen algorithm)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Pair closest particles until ΔR = 0.8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Cluster </a:t>
            </a:r>
            <a:r>
              <a:rPr lang="en-US" sz="2600" dirty="0" err="1" smtClean="0"/>
              <a:t>subjets</a:t>
            </a:r>
            <a:r>
              <a:rPr lang="en-US" sz="2600" dirty="0" smtClean="0"/>
              <a:t> (exclusive </a:t>
            </a:r>
            <a:r>
              <a:rPr lang="en-US" sz="2600" dirty="0" err="1" smtClean="0"/>
              <a:t>k</a:t>
            </a:r>
            <a:r>
              <a:rPr lang="en-US" sz="2600" baseline="-25000" dirty="0" err="1" smtClean="0"/>
              <a:t>T</a:t>
            </a:r>
            <a:r>
              <a:rPr lang="en-US" sz="2600" baseline="-25000" dirty="0" smtClean="0"/>
              <a:t>)</a:t>
            </a:r>
            <a:endParaRPr lang="en-US" sz="2600" dirty="0"/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Pair closest particles inside jet until n </a:t>
            </a:r>
            <a:r>
              <a:rPr lang="en-US" sz="2600" dirty="0" err="1" smtClean="0"/>
              <a:t>pseudoparticles</a:t>
            </a:r>
            <a:r>
              <a:rPr lang="en-US" sz="2600" dirty="0" smtClean="0"/>
              <a:t> are left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n=3 since </a:t>
            </a:r>
            <a:r>
              <a:rPr lang="en-US" sz="2600" dirty="0" err="1" smtClean="0"/>
              <a:t>neutralino</a:t>
            </a:r>
            <a:r>
              <a:rPr lang="en-US" sz="2600" dirty="0" smtClean="0"/>
              <a:t> has three decay products</a:t>
            </a:r>
            <a:endParaRPr lang="en-US" sz="2600" dirty="0"/>
          </a:p>
        </p:txBody>
      </p:sp>
      <p:sp>
        <p:nvSpPr>
          <p:cNvPr id="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14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442" y="6287417"/>
            <a:ext cx="55252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pages.uoregon.edu</a:t>
            </a:r>
            <a:r>
              <a:rPr lang="en-US" sz="1200" dirty="0"/>
              <a:t>/</a:t>
            </a:r>
            <a:r>
              <a:rPr lang="en-US" sz="1200" dirty="0" err="1"/>
              <a:t>soper</a:t>
            </a:r>
            <a:r>
              <a:rPr lang="en-US" sz="1200" dirty="0"/>
              <a:t>/TeraJets2013/TeraJets2013Talks/</a:t>
            </a:r>
            <a:r>
              <a:rPr lang="en-US" sz="1200" dirty="0" err="1"/>
              <a:t>gouzevitchI.pdf</a:t>
            </a:r>
            <a:endParaRPr lang="en-US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15" y="1005630"/>
            <a:ext cx="3868863" cy="32343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390348" y="2043043"/>
            <a:ext cx="1041730" cy="9939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001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What can we use besides lepton isolation?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588" y="3991917"/>
            <a:ext cx="892710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Pick closest jet in ΔR to lepton, then closest </a:t>
            </a:r>
            <a:r>
              <a:rPr lang="en-US" sz="2600" dirty="0" err="1" smtClean="0"/>
              <a:t>subjet</a:t>
            </a:r>
            <a:r>
              <a:rPr lang="en-US" sz="2600" dirty="0"/>
              <a:t> </a:t>
            </a:r>
            <a:r>
              <a:rPr lang="en-US" sz="2600" dirty="0" smtClean="0"/>
              <a:t>to lepton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Useful discriminant using closest </a:t>
            </a:r>
            <a:r>
              <a:rPr lang="en-US" sz="2600" dirty="0" err="1" smtClean="0"/>
              <a:t>subjet</a:t>
            </a:r>
            <a:endParaRPr lang="en-US" sz="2600" dirty="0" smtClean="0"/>
          </a:p>
          <a:p>
            <a:pPr marL="914400" lvl="1" indent="-457200">
              <a:buFont typeface="Arial"/>
              <a:buChar char="•"/>
            </a:pPr>
            <a:r>
              <a:rPr lang="en-US" sz="2600" dirty="0"/>
              <a:t>Lepton </a:t>
            </a:r>
            <a:r>
              <a:rPr lang="en-US" sz="2600" dirty="0" err="1"/>
              <a:t>Subjet</a:t>
            </a:r>
            <a:r>
              <a:rPr lang="en-US" sz="2600" dirty="0"/>
              <a:t> Fraction LSF = </a:t>
            </a:r>
            <a:r>
              <a:rPr lang="en-US" sz="2600" dirty="0" err="1"/>
              <a:t>p</a:t>
            </a:r>
            <a:r>
              <a:rPr lang="en-US" sz="2600" baseline="-25000" dirty="0" err="1"/>
              <a:t>T</a:t>
            </a:r>
            <a:r>
              <a:rPr lang="en-US" sz="2600" baseline="30000" dirty="0" err="1"/>
              <a:t>lep</a:t>
            </a:r>
            <a:r>
              <a:rPr lang="en-US" sz="2600" dirty="0"/>
              <a:t>/</a:t>
            </a:r>
            <a:r>
              <a:rPr lang="en-US" sz="2600" dirty="0" err="1" smtClean="0"/>
              <a:t>p</a:t>
            </a:r>
            <a:r>
              <a:rPr lang="en-US" sz="2600" baseline="-25000" dirty="0" err="1" smtClean="0"/>
              <a:t>T</a:t>
            </a:r>
            <a:r>
              <a:rPr lang="en-US" sz="2600" baseline="30000" dirty="0" err="1" smtClean="0"/>
              <a:t>subjet</a:t>
            </a:r>
            <a:endParaRPr lang="en-US" sz="2600" dirty="0" smtClean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Signal: lepton dominates </a:t>
            </a:r>
            <a:r>
              <a:rPr lang="en-US" sz="2600" dirty="0" err="1" smtClean="0"/>
              <a:t>subjet</a:t>
            </a:r>
            <a:r>
              <a:rPr lang="en-US" sz="2600" dirty="0" smtClean="0"/>
              <a:t> -&gt; high LSF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Background: lepton is part of quark decay and surrounded by </a:t>
            </a:r>
            <a:r>
              <a:rPr lang="en-US" sz="2600" dirty="0" err="1" smtClean="0"/>
              <a:t>hadronic</a:t>
            </a:r>
            <a:r>
              <a:rPr lang="en-US" sz="2600" dirty="0" smtClean="0"/>
              <a:t> activity -&gt; lower LSF </a:t>
            </a:r>
          </a:p>
        </p:txBody>
      </p:sp>
      <p:sp>
        <p:nvSpPr>
          <p:cNvPr id="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15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187402" y="754743"/>
            <a:ext cx="10699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Signal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88007" y="742972"/>
            <a:ext cx="197538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Background</a:t>
            </a:r>
          </a:p>
        </p:txBody>
      </p:sp>
      <p:sp>
        <p:nvSpPr>
          <p:cNvPr id="9" name="Oval 8"/>
          <p:cNvSpPr/>
          <p:nvPr/>
        </p:nvSpPr>
        <p:spPr>
          <a:xfrm>
            <a:off x="1292087" y="1347304"/>
            <a:ext cx="2805043" cy="2573131"/>
          </a:xfrm>
          <a:prstGeom prst="ellipse">
            <a:avLst/>
          </a:prstGeom>
          <a:noFill/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088843" y="1347304"/>
            <a:ext cx="2805043" cy="2573131"/>
          </a:xfrm>
          <a:prstGeom prst="ellipse">
            <a:avLst/>
          </a:prstGeom>
          <a:noFill/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710860" y="2155134"/>
            <a:ext cx="404195" cy="407506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048737" y="2358887"/>
            <a:ext cx="173697" cy="152400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6288560" y="3464340"/>
            <a:ext cx="383523" cy="293753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6072890" y="1490870"/>
            <a:ext cx="267962" cy="916615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835377" y="2547573"/>
            <a:ext cx="432902" cy="304800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648136" y="1797885"/>
            <a:ext cx="215663" cy="310324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147473" y="2160425"/>
            <a:ext cx="535923" cy="598553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5088843" y="2816087"/>
            <a:ext cx="1272200" cy="8834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6350000" y="1347304"/>
            <a:ext cx="130322" cy="155713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361043" y="2904435"/>
            <a:ext cx="1102350" cy="706782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5648136" y="3275496"/>
            <a:ext cx="295382" cy="335721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7124837" y="2050779"/>
            <a:ext cx="383523" cy="288230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7030672" y="2722217"/>
            <a:ext cx="383523" cy="187739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2187402" y="1961851"/>
            <a:ext cx="404195" cy="407506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57857" y="1797885"/>
            <a:ext cx="211241" cy="291540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 flipH="1">
            <a:off x="2981739" y="3275496"/>
            <a:ext cx="133317" cy="188844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3115056" y="2917691"/>
            <a:ext cx="286336" cy="357805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2710860" y="3029231"/>
            <a:ext cx="270879" cy="246265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 flipH="1">
            <a:off x="1907024" y="2715594"/>
            <a:ext cx="133317" cy="188844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flipH="1">
            <a:off x="1970333" y="3033639"/>
            <a:ext cx="45719" cy="106022"/>
          </a:xfrm>
          <a:prstGeom prst="ellipse">
            <a:avLst/>
          </a:prstGeom>
          <a:solidFill>
            <a:srgbClr val="008000"/>
          </a:solidFill>
          <a:ln w="381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/>
          <p:nvPr/>
        </p:nvCxnSpPr>
        <p:spPr>
          <a:xfrm>
            <a:off x="1319397" y="2474292"/>
            <a:ext cx="1272200" cy="241302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591597" y="2725257"/>
            <a:ext cx="1505533" cy="0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1992419" y="2725257"/>
            <a:ext cx="621264" cy="1032837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469571" y="2816087"/>
            <a:ext cx="272143" cy="32357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5728175" y="2177222"/>
            <a:ext cx="272143" cy="323574"/>
          </a:xfrm>
          <a:prstGeom prst="rect">
            <a:avLst/>
          </a:prstGeom>
          <a:solidFill>
            <a:srgbClr val="C3D69B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14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q_h_lep1iso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6" t="3593" b="9537"/>
          <a:stretch/>
        </p:blipFill>
        <p:spPr>
          <a:xfrm rot="5400000">
            <a:off x="2027433" y="-118510"/>
            <a:ext cx="5587752" cy="756087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Is lepton isolation effective?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8057" y="6157164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*background has expected no. events for 8 </a:t>
            </a:r>
            <a:r>
              <a:rPr lang="en-US" dirty="0" err="1" smtClean="0"/>
              <a:t>TeV</a:t>
            </a:r>
            <a:r>
              <a:rPr lang="en-US" dirty="0" smtClean="0"/>
              <a:t> </a:t>
            </a:r>
            <a:r>
              <a:rPr lang="en-US" dirty="0" smtClean="0"/>
              <a:t>data, signal weighted to be seen</a:t>
            </a:r>
            <a:endParaRPr lang="en-US" dirty="0" smtClean="0"/>
          </a:p>
        </p:txBody>
      </p:sp>
      <p:sp>
        <p:nvSpPr>
          <p:cNvPr id="10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16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2" name="Left Arrow 1"/>
          <p:cNvSpPr/>
          <p:nvPr/>
        </p:nvSpPr>
        <p:spPr>
          <a:xfrm>
            <a:off x="5675313" y="4198334"/>
            <a:ext cx="595751" cy="3292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466160" y="3869056"/>
            <a:ext cx="12831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QCD (pink) biggest</a:t>
            </a:r>
          </a:p>
          <a:p>
            <a:r>
              <a:rPr lang="en-US" dirty="0" smtClean="0"/>
              <a:t>background</a:t>
            </a:r>
          </a:p>
        </p:txBody>
      </p:sp>
      <p:sp>
        <p:nvSpPr>
          <p:cNvPr id="11" name="Left Arrow 10"/>
          <p:cNvSpPr/>
          <p:nvPr/>
        </p:nvSpPr>
        <p:spPr>
          <a:xfrm rot="16200000">
            <a:off x="3284449" y="4331571"/>
            <a:ext cx="595751" cy="3292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090056" y="739450"/>
            <a:ext cx="0" cy="4845589"/>
          </a:xfrm>
          <a:prstGeom prst="line">
            <a:avLst/>
          </a:prstGeom>
          <a:ln w="63500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162070" y="637217"/>
            <a:ext cx="1767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Nonisolated</a:t>
            </a:r>
            <a:endParaRPr lang="en-US" sz="2400" dirty="0" smtClean="0"/>
          </a:p>
        </p:txBody>
      </p:sp>
      <p:sp>
        <p:nvSpPr>
          <p:cNvPr id="15" name="Rectangle 14"/>
          <p:cNvSpPr/>
          <p:nvPr/>
        </p:nvSpPr>
        <p:spPr>
          <a:xfrm>
            <a:off x="885782" y="637217"/>
            <a:ext cx="17675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Isolated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023124" y="3009783"/>
            <a:ext cx="12831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Lots of </a:t>
            </a:r>
            <a:r>
              <a:rPr lang="en-US" dirty="0" err="1" smtClean="0"/>
              <a:t>nonisolated</a:t>
            </a:r>
            <a:r>
              <a:rPr lang="en-US" dirty="0" smtClean="0"/>
              <a:t> signal (black lines)</a:t>
            </a:r>
          </a:p>
        </p:txBody>
      </p:sp>
      <p:sp>
        <p:nvSpPr>
          <p:cNvPr id="18" name="Left Arrow 17"/>
          <p:cNvSpPr/>
          <p:nvPr/>
        </p:nvSpPr>
        <p:spPr>
          <a:xfrm flipH="1">
            <a:off x="885781" y="4308101"/>
            <a:ext cx="1012399" cy="171285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2539" y="3707936"/>
            <a:ext cx="9192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Lots of isolated QCD (pink)</a:t>
            </a:r>
          </a:p>
        </p:txBody>
      </p:sp>
      <p:sp>
        <p:nvSpPr>
          <p:cNvPr id="16" name="Rectangle 15"/>
          <p:cNvSpPr/>
          <p:nvPr/>
        </p:nvSpPr>
        <p:spPr>
          <a:xfrm rot="16200000">
            <a:off x="-118377" y="1536117"/>
            <a:ext cx="20233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No. Events</a:t>
            </a:r>
          </a:p>
        </p:txBody>
      </p:sp>
    </p:spTree>
    <p:extLst>
      <p:ext uri="{BB962C8B-B14F-4D97-AF65-F5344CB8AC3E}">
        <p14:creationId xmlns:p14="http://schemas.microsoft.com/office/powerpoint/2010/main" val="1596084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Is LSF more effective?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029024"/>
            <a:ext cx="91630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Much better discriminant than lepton isolation</a:t>
            </a:r>
          </a:p>
        </p:txBody>
      </p:sp>
      <p:sp>
        <p:nvSpPr>
          <p:cNvPr id="10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17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pic>
        <p:nvPicPr>
          <p:cNvPr id="3" name="Picture 2" descr="sq_h_lsf1si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66258" y="-561377"/>
            <a:ext cx="5428321" cy="80152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6200000">
            <a:off x="-118377" y="1536117"/>
            <a:ext cx="20233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No. Events</a:t>
            </a:r>
          </a:p>
        </p:txBody>
      </p:sp>
    </p:spTree>
    <p:extLst>
      <p:ext uri="{BB962C8B-B14F-4D97-AF65-F5344CB8AC3E}">
        <p14:creationId xmlns:p14="http://schemas.microsoft.com/office/powerpoint/2010/main" val="3988220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atjet1mas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582" y="1331635"/>
            <a:ext cx="6683537" cy="497071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can we use LSF to search for this signal?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9050" y="612977"/>
            <a:ext cx="9144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Signals accessible at 8 </a:t>
            </a:r>
            <a:r>
              <a:rPr lang="en-US" sz="2600" dirty="0" err="1" smtClean="0"/>
              <a:t>TeV</a:t>
            </a:r>
            <a:r>
              <a:rPr lang="en-US" sz="2600" dirty="0" smtClean="0"/>
              <a:t> using more stringent </a:t>
            </a:r>
            <a:r>
              <a:rPr lang="en-US" sz="2600" dirty="0" err="1" smtClean="0"/>
              <a:t>hadronic</a:t>
            </a:r>
            <a:r>
              <a:rPr lang="en-US" sz="2600" dirty="0" smtClean="0"/>
              <a:t> cuts + cut on LSF for highest </a:t>
            </a:r>
            <a:r>
              <a:rPr lang="en-US" sz="2600" dirty="0" err="1" smtClean="0"/>
              <a:t>p</a:t>
            </a:r>
            <a:r>
              <a:rPr lang="en-US" sz="2600" baseline="-25000" dirty="0" err="1" smtClean="0"/>
              <a:t>T</a:t>
            </a:r>
            <a:r>
              <a:rPr lang="en-US" sz="2600" dirty="0" smtClean="0"/>
              <a:t> and second highest </a:t>
            </a:r>
            <a:r>
              <a:rPr lang="en-US" sz="2600" dirty="0" err="1" smtClean="0"/>
              <a:t>p</a:t>
            </a:r>
            <a:r>
              <a:rPr lang="en-US" sz="2600" baseline="-25000" dirty="0" err="1" smtClean="0"/>
              <a:t>T</a:t>
            </a:r>
            <a:r>
              <a:rPr lang="en-US" sz="2600" dirty="0" smtClean="0"/>
              <a:t> lepton </a:t>
            </a:r>
          </a:p>
        </p:txBody>
      </p:sp>
      <p:sp>
        <p:nvSpPr>
          <p:cNvPr id="9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18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9050" y="6068125"/>
            <a:ext cx="909696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 smtClean="0"/>
              <a:t>Killed most QCD background events, preserved most signal</a:t>
            </a:r>
            <a:endParaRPr lang="en-US" sz="2600" dirty="0"/>
          </a:p>
        </p:txBody>
      </p:sp>
      <p:sp>
        <p:nvSpPr>
          <p:cNvPr id="8" name="Left Arrow 7"/>
          <p:cNvSpPr/>
          <p:nvPr/>
        </p:nvSpPr>
        <p:spPr>
          <a:xfrm>
            <a:off x="3108153" y="3876896"/>
            <a:ext cx="595751" cy="3292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/>
          <p:cNvSpPr/>
          <p:nvPr/>
        </p:nvSpPr>
        <p:spPr>
          <a:xfrm rot="16200000">
            <a:off x="3527216" y="4339040"/>
            <a:ext cx="595751" cy="3292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30388" y="3419577"/>
            <a:ext cx="265408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 smtClean="0"/>
              <a:t>Example signal peaks</a:t>
            </a:r>
            <a:endParaRPr lang="en-US" sz="2600" dirty="0"/>
          </a:p>
        </p:txBody>
      </p:sp>
      <p:sp>
        <p:nvSpPr>
          <p:cNvPr id="11" name="Rectangle 10"/>
          <p:cNvSpPr/>
          <p:nvPr/>
        </p:nvSpPr>
        <p:spPr>
          <a:xfrm rot="16200000">
            <a:off x="266895" y="2158657"/>
            <a:ext cx="20233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No. Events</a:t>
            </a:r>
          </a:p>
        </p:txBody>
      </p:sp>
    </p:spTree>
    <p:extLst>
      <p:ext uri="{BB962C8B-B14F-4D97-AF65-F5344CB8AC3E}">
        <p14:creationId xmlns:p14="http://schemas.microsoft.com/office/powerpoint/2010/main" val="2970092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850" y="673100"/>
            <a:ext cx="6407150" cy="618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Rectangle 1"/>
          <p:cNvSpPr>
            <a:spLocks noChangeArrowheads="1"/>
          </p:cNvSpPr>
          <p:nvPr/>
        </p:nvSpPr>
        <p:spPr bwMode="auto">
          <a:xfrm>
            <a:off x="5062" y="5934076"/>
            <a:ext cx="27368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200" dirty="0">
                <a:hlinkClick r:id="rId4"/>
              </a:rPr>
              <a:t>http://deskarati.com/2012/01/09/peter-higgs/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163199" y="806734"/>
            <a:ext cx="241679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Molecules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561068" y="2178325"/>
            <a:ext cx="162105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Atoms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3882518"/>
            <a:ext cx="115360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Protons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26453" y="3882518"/>
            <a:ext cx="1353481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Electrons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78020" y="5237188"/>
            <a:ext cx="59756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0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uud</a:t>
            </a:r>
            <a:endParaRPr lang="en-US" sz="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1154113" y="1452563"/>
            <a:ext cx="387350" cy="72548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366713" y="4443413"/>
            <a:ext cx="387350" cy="72548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Circular Arrow 3"/>
          <p:cNvSpPr/>
          <p:nvPr/>
        </p:nvSpPr>
        <p:spPr>
          <a:xfrm>
            <a:off x="598488" y="2971800"/>
            <a:ext cx="1455737" cy="1311275"/>
          </a:xfrm>
          <a:prstGeom prst="circular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ircular Arrow 14"/>
          <p:cNvSpPr/>
          <p:nvPr/>
        </p:nvSpPr>
        <p:spPr>
          <a:xfrm flipH="1">
            <a:off x="565150" y="2954338"/>
            <a:ext cx="1455738" cy="1311275"/>
          </a:xfrm>
          <a:prstGeom prst="circular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94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What do we know about particles so far?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1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04384" y="5237188"/>
            <a:ext cx="89294" cy="2194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13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mi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4693"/>
            <a:ext cx="6678742" cy="6056774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much better is LSF? 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77001" y="5410878"/>
            <a:ext cx="29479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From paper jointly written with theorists  - plot </a:t>
            </a:r>
            <a:r>
              <a:rPr lang="en-US" dirty="0"/>
              <a:t>is generator level only (no detector simulation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19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5762816" y="1517070"/>
            <a:ext cx="595751" cy="329278"/>
          </a:xfrm>
          <a:prstGeom prst="leftArrow">
            <a:avLst/>
          </a:prstGeom>
          <a:solidFill>
            <a:srgbClr val="008000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73679" y="917779"/>
            <a:ext cx="232685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smtClean="0"/>
              <a:t>Exclusion potential in </a:t>
            </a:r>
            <a:r>
              <a:rPr lang="en-US" sz="2600" dirty="0" err="1" smtClean="0"/>
              <a:t>m</a:t>
            </a:r>
            <a:r>
              <a:rPr lang="en-US" sz="2600" baseline="-25000" dirty="0" err="1" smtClean="0"/>
              <a:t>sq</a:t>
            </a:r>
            <a:r>
              <a:rPr lang="en-US" sz="2600" baseline="-25000" dirty="0" smtClean="0"/>
              <a:t> </a:t>
            </a:r>
            <a:r>
              <a:rPr lang="en-US" sz="2600" dirty="0" smtClean="0"/>
              <a:t>m</a:t>
            </a:r>
            <a:r>
              <a:rPr lang="en-US" sz="2600" baseline="-25000" dirty="0"/>
              <a:t>χ0</a:t>
            </a:r>
            <a:r>
              <a:rPr lang="en-US" sz="2600" dirty="0" smtClean="0"/>
              <a:t> with LSF cut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77001" y="2990154"/>
            <a:ext cx="232685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smtClean="0"/>
              <a:t>Current exclusion at 95% CL</a:t>
            </a:r>
          </a:p>
        </p:txBody>
      </p:sp>
      <p:sp>
        <p:nvSpPr>
          <p:cNvPr id="11" name="Left Arrow 10"/>
          <p:cNvSpPr/>
          <p:nvPr/>
        </p:nvSpPr>
        <p:spPr>
          <a:xfrm>
            <a:off x="5283374" y="3174741"/>
            <a:ext cx="893627" cy="329278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65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Summary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40521" y="1951562"/>
            <a:ext cx="658462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LSF works much better than lepton isolation for boosted signals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Next steps: apply LSF to real searches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err="1" smtClean="0"/>
              <a:t>Squark-neutralino</a:t>
            </a:r>
            <a:r>
              <a:rPr lang="en-US" sz="2600" dirty="0" smtClean="0"/>
              <a:t> analysis at 13 </a:t>
            </a:r>
            <a:r>
              <a:rPr lang="en-US" sz="2600" dirty="0" err="1" smtClean="0"/>
              <a:t>TeV</a:t>
            </a:r>
            <a:r>
              <a:rPr lang="en-US" sz="2600" dirty="0" smtClean="0"/>
              <a:t>, proposal in progress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Vector boson decay to HZ analysis </a:t>
            </a:r>
            <a:r>
              <a:rPr lang="en-US" sz="2600" dirty="0"/>
              <a:t>at 8 </a:t>
            </a:r>
            <a:r>
              <a:rPr lang="en-US" sz="2600" dirty="0" err="1"/>
              <a:t>TeV</a:t>
            </a:r>
            <a:r>
              <a:rPr lang="en-US" sz="2600" dirty="0"/>
              <a:t>, analysis note setting limits </a:t>
            </a:r>
            <a:r>
              <a:rPr lang="en-US" sz="2600" dirty="0" smtClean="0"/>
              <a:t>on model in </a:t>
            </a:r>
            <a:r>
              <a:rPr lang="en-US" sz="2600" dirty="0" smtClean="0"/>
              <a:t>progress</a:t>
            </a:r>
            <a:endParaRPr lang="en-US" sz="2600" dirty="0"/>
          </a:p>
        </p:txBody>
      </p:sp>
      <p:sp>
        <p:nvSpPr>
          <p:cNvPr id="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 smtClean="0">
                <a:solidFill>
                  <a:srgbClr val="000000"/>
                </a:solidFill>
              </a:rPr>
              <a:t>20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266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Backup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034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1679001"/>
            <a:ext cx="4572000" cy="36933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600" dirty="0"/>
              <a:t>Circumference: 26 659 m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9300 magnets 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Ultra high vacuum in the LHC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Proton beams over 100,000 times hotter than Sun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Cryogenic system at 1.9 K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Up to 600 million proton collisions/s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10,000+ computers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LHC Facts</a:t>
            </a:r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273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CMS Analysis Chain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0612" y="684213"/>
            <a:ext cx="8688369" cy="6001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400" dirty="0" smtClean="0"/>
              <a:t>Silicon pixel and strip tracker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Lead tungstate crystal ECAL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Brass/scintillator HCAL</a:t>
            </a:r>
          </a:p>
          <a:p>
            <a:pPr>
              <a:buFont typeface="Arial" charset="0"/>
              <a:buChar char="•"/>
            </a:pPr>
            <a:r>
              <a:rPr lang="en-US" sz="2400" dirty="0"/>
              <a:t>Superconducting solenoid – 6 m internal diameter, 3.8 T</a:t>
            </a:r>
          </a:p>
          <a:p>
            <a:pPr>
              <a:buFont typeface="Arial" charset="0"/>
              <a:buChar char="•"/>
            </a:pPr>
            <a:r>
              <a:rPr lang="en-US" sz="2400" dirty="0" err="1" smtClean="0"/>
              <a:t>Muon</a:t>
            </a:r>
            <a:r>
              <a:rPr lang="en-US" sz="2400" dirty="0" smtClean="0"/>
              <a:t> system – gas-ionization detectors embedded in steel return yoke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Forward CALs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RAW data from CMS DAQ and Trigger System -&gt; repacked based on trigger info -&gt; reconstruction to Analysis Object Data -&gt; Physics Analysis Toolkit (group level) -&gt; </a:t>
            </a:r>
            <a:r>
              <a:rPr lang="en-US" sz="2400" dirty="0" err="1" smtClean="0"/>
              <a:t>ntuples</a:t>
            </a:r>
            <a:r>
              <a:rPr lang="en-US" sz="2400" dirty="0" smtClean="0"/>
              <a:t> (JHU level)</a:t>
            </a:r>
            <a:r>
              <a:rPr lang="en-US" sz="2400" dirty="0"/>
              <a:t> </a:t>
            </a:r>
            <a:r>
              <a:rPr lang="en-US" sz="2400" dirty="0" smtClean="0"/>
              <a:t>-&gt; analysis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Particle flow event reconstruction – info from all </a:t>
            </a:r>
            <a:r>
              <a:rPr lang="en-US" sz="2400" dirty="0" err="1" smtClean="0"/>
              <a:t>subdetectors</a:t>
            </a:r>
            <a:r>
              <a:rPr lang="en-US" sz="2400" dirty="0" smtClean="0"/>
              <a:t> reconstructed as electron, </a:t>
            </a:r>
            <a:r>
              <a:rPr lang="en-US" sz="2400" dirty="0" err="1" smtClean="0"/>
              <a:t>muon</a:t>
            </a:r>
            <a:r>
              <a:rPr lang="en-US" sz="2400" dirty="0" smtClean="0"/>
              <a:t>, photon, charged/neutral hadron; negative vector sum of all particles </a:t>
            </a:r>
            <a:r>
              <a:rPr lang="en-US" sz="2400" dirty="0" err="1" smtClean="0"/>
              <a:t>p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 </a:t>
            </a:r>
            <a:r>
              <a:rPr lang="en-US" sz="2400" dirty="0" smtClean="0"/>
              <a:t>labeled as MET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Pileup – contributions from  inelastic </a:t>
            </a:r>
            <a:r>
              <a:rPr lang="en-US" sz="2400" dirty="0" err="1" smtClean="0"/>
              <a:t>pp</a:t>
            </a:r>
            <a:r>
              <a:rPr lang="en-US" sz="2400" dirty="0" smtClean="0"/>
              <a:t> interactions with same bunch crossing (in-time) or previous and next bunch crossing (out-of-time) </a:t>
            </a:r>
          </a:p>
        </p:txBody>
      </p:sp>
    </p:spTree>
    <p:extLst>
      <p:ext uri="{BB962C8B-B14F-4D97-AF65-F5344CB8AC3E}">
        <p14:creationId xmlns:p14="http://schemas.microsoft.com/office/powerpoint/2010/main" val="3663805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4222" y="863646"/>
            <a:ext cx="5090727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600" dirty="0" smtClean="0"/>
              <a:t>Expect large quantum contributions to square of Higgs boson mass should make it on the order of the Planck scale unless there is fine-tuning cancellation between quadratic </a:t>
            </a:r>
            <a:r>
              <a:rPr lang="en-US" sz="2600" dirty="0" err="1" smtClean="0"/>
              <a:t>radiative</a:t>
            </a:r>
            <a:r>
              <a:rPr lang="en-US" sz="2600" dirty="0" smtClean="0"/>
              <a:t> corrections and bare mass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Hierarchy Problem and </a:t>
            </a:r>
            <a:r>
              <a:rPr lang="en-US" sz="2800" dirty="0" err="1" smtClean="0">
                <a:solidFill>
                  <a:srgbClr val="000000"/>
                </a:solidFill>
              </a:rPr>
              <a:t>Supersymmetry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950" y="812936"/>
            <a:ext cx="3810000" cy="2971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4221" y="3756746"/>
            <a:ext cx="869637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600" dirty="0"/>
              <a:t>BSM that predicts Higgs mass must account for this -&gt; SUSY cancels loop diagrams</a:t>
            </a:r>
          </a:p>
          <a:p>
            <a:pPr>
              <a:buFont typeface="Arial" charset="0"/>
              <a:buChar char="•"/>
            </a:pPr>
            <a:r>
              <a:rPr lang="en-US" sz="2600" dirty="0"/>
              <a:t>MSSM: every SM particle has </a:t>
            </a:r>
            <a:r>
              <a:rPr lang="en-US" sz="2600" dirty="0" err="1" smtClean="0"/>
              <a:t>superpartner</a:t>
            </a:r>
            <a:r>
              <a:rPr lang="en-US" sz="2600" dirty="0" smtClean="0"/>
              <a:t>(s), R-Parity for stability of proton, </a:t>
            </a:r>
            <a:r>
              <a:rPr lang="en-US" sz="2600" dirty="0" err="1" smtClean="0"/>
              <a:t>supersymmetry</a:t>
            </a:r>
            <a:r>
              <a:rPr lang="en-US" sz="2600" dirty="0" smtClean="0"/>
              <a:t> is a broken symmetry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7564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Closer Look at R-Parity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0612" y="1280049"/>
            <a:ext cx="8688369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600" dirty="0" smtClean="0"/>
              <a:t>R-parity associated with Z</a:t>
            </a:r>
            <a:r>
              <a:rPr lang="en-US" sz="2600" baseline="-25000" dirty="0" smtClean="0"/>
              <a:t>2</a:t>
            </a:r>
            <a:r>
              <a:rPr lang="en-US" sz="2600" dirty="0" smtClean="0"/>
              <a:t> subgroup of continuous U(1) R symmetry transformations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R-parity can be written as </a:t>
            </a:r>
            <a:r>
              <a:rPr lang="en-US" sz="2600" dirty="0" err="1" smtClean="0"/>
              <a:t>R</a:t>
            </a:r>
            <a:r>
              <a:rPr lang="en-US" sz="2600" baseline="-25000" dirty="0" err="1" smtClean="0"/>
              <a:t>p</a:t>
            </a:r>
            <a:r>
              <a:rPr lang="en-US" sz="2600" dirty="0" smtClean="0"/>
              <a:t> = (-1)</a:t>
            </a:r>
            <a:r>
              <a:rPr lang="en-US" sz="2600" baseline="30000" dirty="0" smtClean="0"/>
              <a:t>2S</a:t>
            </a:r>
            <a:r>
              <a:rPr lang="en-US" sz="2600" dirty="0" smtClean="0"/>
              <a:t>(-1)</a:t>
            </a:r>
            <a:r>
              <a:rPr lang="en-US" sz="2600" baseline="30000" dirty="0" smtClean="0"/>
              <a:t>3B+L</a:t>
            </a:r>
            <a:r>
              <a:rPr lang="en-US" sz="2600" dirty="0" smtClean="0"/>
              <a:t> for spin S, </a:t>
            </a:r>
            <a:r>
              <a:rPr lang="en-US" sz="2600" dirty="0"/>
              <a:t>baryon number B and lepton number L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Conservation of R-parity related to conservation of B and L which are important for stability of proton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Exact B or L conservation can take the place of R-parity conservation in ensuring stability of proton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Recipe for R-Parity Violating SUSY: Turn on different R-parity violating terms with restrictions to which terms can be turned on and how strongly</a:t>
            </a:r>
          </a:p>
        </p:txBody>
      </p:sp>
    </p:spTree>
    <p:extLst>
      <p:ext uri="{BB962C8B-B14F-4D97-AF65-F5344CB8AC3E}">
        <p14:creationId xmlns:p14="http://schemas.microsoft.com/office/powerpoint/2010/main" val="917799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Definition of Lepton Isolation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3" name="Picture 2" descr="Screen Shot 2014-10-01 at 9.07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3809981"/>
            <a:ext cx="9124950" cy="57391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28791" y="1192095"/>
            <a:ext cx="736567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/>
              <a:t>Define variable to measure distance between leptons and other particles: ΔR</a:t>
            </a:r>
            <a:r>
              <a:rPr lang="en-US" sz="2600" dirty="0" smtClean="0"/>
              <a:t> </a:t>
            </a:r>
            <a:r>
              <a:rPr lang="en-US" sz="2600" dirty="0"/>
              <a:t>= </a:t>
            </a:r>
            <a:r>
              <a:rPr lang="en-US" sz="2600" dirty="0" err="1"/>
              <a:t>Δη</a:t>
            </a:r>
            <a:r>
              <a:rPr lang="en-US" sz="2600" dirty="0"/>
              <a:t> + </a:t>
            </a:r>
            <a:r>
              <a:rPr lang="en-US" sz="2600" dirty="0" err="1" smtClean="0"/>
              <a:t>Δφ</a:t>
            </a:r>
            <a:endParaRPr lang="en-US" sz="2600" dirty="0" smtClean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Within fixed cone of ΔR, calculate </a:t>
            </a:r>
            <a:r>
              <a:rPr lang="en-US" sz="2600" dirty="0" err="1" smtClean="0"/>
              <a:t>pfiso</a:t>
            </a:r>
            <a:r>
              <a:rPr lang="en-US" sz="2600" dirty="0" smtClean="0"/>
              <a:t>: the smaller the value, the more isolated the lepton</a:t>
            </a:r>
            <a:endParaRPr lang="en-US" sz="2600" dirty="0"/>
          </a:p>
        </p:txBody>
      </p:sp>
      <p:sp>
        <p:nvSpPr>
          <p:cNvPr id="10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6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616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85775" y="1130300"/>
            <a:ext cx="8331200" cy="5267325"/>
          </a:xfrm>
          <a:ln/>
        </p:spPr>
        <p:txBody>
          <a:bodyPr>
            <a:normAutofit fontScale="85000" lnSpcReduction="20000"/>
          </a:bodyPr>
          <a:lstStyle/>
          <a:p>
            <a:pPr marL="341313" indent="-34131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Particles collide, different things can happen</a:t>
            </a:r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Governed by Quantum Mechanics → </a:t>
            </a:r>
            <a:r>
              <a:rPr lang="en-US" dirty="0" err="1"/>
              <a:t>probabilties</a:t>
            </a:r>
            <a:endParaRPr lang="en-US" dirty="0"/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production rate ~ cross section * luminosity (flux)</a:t>
            </a:r>
          </a:p>
          <a:p>
            <a:pPr marL="341313" indent="-34131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Cross section, classically:</a:t>
            </a:r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effective area of collision</a:t>
            </a:r>
          </a:p>
          <a:p>
            <a:pPr marL="741363" lvl="1" indent="-28416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dirty="0"/>
          </a:p>
          <a:p>
            <a:pPr marL="741363" lvl="1" indent="-28416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dirty="0"/>
          </a:p>
          <a:p>
            <a:pPr marL="741363" lvl="1" indent="-284163">
              <a:buSzPct val="45000"/>
              <a:buFont typeface="StarSymbol" charset="0"/>
              <a:buNone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US" dirty="0"/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(a bit more complicated for            field, </a:t>
            </a:r>
            <a:r>
              <a:rPr lang="en-US" i="1" dirty="0"/>
              <a:t>e.g.</a:t>
            </a:r>
            <a:r>
              <a:rPr lang="en-US" dirty="0"/>
              <a:t> Rutherford scattering) </a:t>
            </a:r>
          </a:p>
          <a:p>
            <a:pPr marL="341313" indent="-34131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Cross section, Quantum-Mechanically:</a:t>
            </a:r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                                                                   (Fermi's golden rule) </a:t>
            </a:r>
            <a:r>
              <a:rPr lang="en-US" sz="3600" dirty="0"/>
              <a:t> </a:t>
            </a:r>
          </a:p>
          <a:p>
            <a:pPr marL="741363" lvl="1" indent="-284163">
              <a:buSzPct val="45000"/>
              <a:buFont typeface="StarSymbol" charset="0"/>
              <a:buChar char="●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US" dirty="0"/>
              <a:t> </a:t>
            </a:r>
            <a:r>
              <a:rPr lang="en-US" sz="2800" dirty="0"/>
              <a:t>    </a:t>
            </a:r>
            <a:r>
              <a:rPr lang="en-US" dirty="0"/>
              <a:t>= Quantum-Mechanical amplitude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304" y="3073172"/>
            <a:ext cx="5008562" cy="102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9220" name="Group 4"/>
          <p:cNvGrpSpPr>
            <a:grpSpLocks/>
          </p:cNvGrpSpPr>
          <p:nvPr/>
        </p:nvGrpSpPr>
        <p:grpSpPr bwMode="auto">
          <a:xfrm>
            <a:off x="4803778" y="4200070"/>
            <a:ext cx="522288" cy="314325"/>
            <a:chOff x="2786" y="2760"/>
            <a:chExt cx="329" cy="198"/>
          </a:xfrm>
        </p:grpSpPr>
        <p:sp>
          <p:nvSpPr>
            <p:cNvPr id="9221" name="Freeform 5"/>
            <p:cNvSpPr>
              <a:spLocks noChangeArrowheads="1"/>
            </p:cNvSpPr>
            <p:nvPr/>
          </p:nvSpPr>
          <p:spPr bwMode="auto">
            <a:xfrm>
              <a:off x="2786" y="2763"/>
              <a:ext cx="329" cy="195"/>
            </a:xfrm>
            <a:custGeom>
              <a:avLst/>
              <a:gdLst>
                <a:gd name="T0" fmla="*/ 728 w 1457"/>
                <a:gd name="T1" fmla="*/ 865 h 866"/>
                <a:gd name="T2" fmla="*/ 0 w 1457"/>
                <a:gd name="T3" fmla="*/ 865 h 866"/>
                <a:gd name="T4" fmla="*/ 0 w 1457"/>
                <a:gd name="T5" fmla="*/ 0 h 866"/>
                <a:gd name="T6" fmla="*/ 1456 w 1457"/>
                <a:gd name="T7" fmla="*/ 0 h 866"/>
                <a:gd name="T8" fmla="*/ 1456 w 1457"/>
                <a:gd name="T9" fmla="*/ 865 h 866"/>
                <a:gd name="T10" fmla="*/ 728 w 1457"/>
                <a:gd name="T11" fmla="*/ 865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57" h="866">
                  <a:moveTo>
                    <a:pt x="728" y="865"/>
                  </a:moveTo>
                  <a:lnTo>
                    <a:pt x="0" y="865"/>
                  </a:lnTo>
                  <a:lnTo>
                    <a:pt x="0" y="0"/>
                  </a:lnTo>
                  <a:lnTo>
                    <a:pt x="1456" y="0"/>
                  </a:lnTo>
                  <a:lnTo>
                    <a:pt x="1456" y="865"/>
                  </a:lnTo>
                  <a:lnTo>
                    <a:pt x="728" y="86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2" name="Freeform 6"/>
            <p:cNvSpPr>
              <a:spLocks noChangeArrowheads="1"/>
            </p:cNvSpPr>
            <p:nvPr/>
          </p:nvSpPr>
          <p:spPr bwMode="auto">
            <a:xfrm>
              <a:off x="2801" y="2797"/>
              <a:ext cx="57" cy="116"/>
            </a:xfrm>
            <a:custGeom>
              <a:avLst/>
              <a:gdLst>
                <a:gd name="T0" fmla="*/ 158 w 256"/>
                <a:gd name="T1" fmla="*/ 20 h 518"/>
                <a:gd name="T2" fmla="*/ 141 w 256"/>
                <a:gd name="T3" fmla="*/ 0 h 518"/>
                <a:gd name="T4" fmla="*/ 0 w 256"/>
                <a:gd name="T5" fmla="*/ 51 h 518"/>
                <a:gd name="T6" fmla="*/ 0 w 256"/>
                <a:gd name="T7" fmla="*/ 75 h 518"/>
                <a:gd name="T8" fmla="*/ 101 w 256"/>
                <a:gd name="T9" fmla="*/ 53 h 518"/>
                <a:gd name="T10" fmla="*/ 101 w 256"/>
                <a:gd name="T11" fmla="*/ 456 h 518"/>
                <a:gd name="T12" fmla="*/ 29 w 256"/>
                <a:gd name="T13" fmla="*/ 493 h 518"/>
                <a:gd name="T14" fmla="*/ 4 w 256"/>
                <a:gd name="T15" fmla="*/ 493 h 518"/>
                <a:gd name="T16" fmla="*/ 4 w 256"/>
                <a:gd name="T17" fmla="*/ 517 h 518"/>
                <a:gd name="T18" fmla="*/ 130 w 256"/>
                <a:gd name="T19" fmla="*/ 515 h 518"/>
                <a:gd name="T20" fmla="*/ 255 w 256"/>
                <a:gd name="T21" fmla="*/ 517 h 518"/>
                <a:gd name="T22" fmla="*/ 255 w 256"/>
                <a:gd name="T23" fmla="*/ 493 h 518"/>
                <a:gd name="T24" fmla="*/ 231 w 256"/>
                <a:gd name="T25" fmla="*/ 493 h 518"/>
                <a:gd name="T26" fmla="*/ 158 w 256"/>
                <a:gd name="T27" fmla="*/ 456 h 518"/>
                <a:gd name="T28" fmla="*/ 158 w 256"/>
                <a:gd name="T29" fmla="*/ 20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6" h="518">
                  <a:moveTo>
                    <a:pt x="158" y="20"/>
                  </a:moveTo>
                  <a:cubicBezTo>
                    <a:pt x="158" y="2"/>
                    <a:pt x="158" y="0"/>
                    <a:pt x="141" y="0"/>
                  </a:cubicBezTo>
                  <a:cubicBezTo>
                    <a:pt x="92" y="51"/>
                    <a:pt x="24" y="51"/>
                    <a:pt x="0" y="51"/>
                  </a:cubicBezTo>
                  <a:lnTo>
                    <a:pt x="0" y="75"/>
                  </a:lnTo>
                  <a:cubicBezTo>
                    <a:pt x="15" y="75"/>
                    <a:pt x="62" y="75"/>
                    <a:pt x="101" y="53"/>
                  </a:cubicBezTo>
                  <a:lnTo>
                    <a:pt x="101" y="456"/>
                  </a:lnTo>
                  <a:cubicBezTo>
                    <a:pt x="101" y="484"/>
                    <a:pt x="99" y="493"/>
                    <a:pt x="29" y="493"/>
                  </a:cubicBezTo>
                  <a:lnTo>
                    <a:pt x="4" y="493"/>
                  </a:lnTo>
                  <a:lnTo>
                    <a:pt x="4" y="517"/>
                  </a:lnTo>
                  <a:cubicBezTo>
                    <a:pt x="31" y="515"/>
                    <a:pt x="99" y="515"/>
                    <a:pt x="130" y="515"/>
                  </a:cubicBezTo>
                  <a:cubicBezTo>
                    <a:pt x="161" y="515"/>
                    <a:pt x="229" y="515"/>
                    <a:pt x="255" y="517"/>
                  </a:cubicBezTo>
                  <a:lnTo>
                    <a:pt x="255" y="493"/>
                  </a:lnTo>
                  <a:lnTo>
                    <a:pt x="231" y="493"/>
                  </a:lnTo>
                  <a:cubicBezTo>
                    <a:pt x="161" y="493"/>
                    <a:pt x="158" y="484"/>
                    <a:pt x="158" y="456"/>
                  </a:cubicBezTo>
                  <a:lnTo>
                    <a:pt x="158" y="2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3" name="Freeform 7"/>
            <p:cNvSpPr>
              <a:spLocks noChangeArrowheads="1"/>
            </p:cNvSpPr>
            <p:nvPr/>
          </p:nvSpPr>
          <p:spPr bwMode="auto">
            <a:xfrm>
              <a:off x="2883" y="2782"/>
              <a:ext cx="67" cy="175"/>
            </a:xfrm>
            <a:custGeom>
              <a:avLst/>
              <a:gdLst>
                <a:gd name="T0" fmla="*/ 297 w 302"/>
                <a:gd name="T1" fmla="*/ 29 h 778"/>
                <a:gd name="T2" fmla="*/ 301 w 302"/>
                <a:gd name="T3" fmla="*/ 15 h 778"/>
                <a:gd name="T4" fmla="*/ 286 w 302"/>
                <a:gd name="T5" fmla="*/ 0 h 778"/>
                <a:gd name="T6" fmla="*/ 273 w 302"/>
                <a:gd name="T7" fmla="*/ 7 h 778"/>
                <a:gd name="T8" fmla="*/ 4 w 302"/>
                <a:gd name="T9" fmla="*/ 746 h 778"/>
                <a:gd name="T10" fmla="*/ 0 w 302"/>
                <a:gd name="T11" fmla="*/ 762 h 778"/>
                <a:gd name="T12" fmla="*/ 15 w 302"/>
                <a:gd name="T13" fmla="*/ 777 h 778"/>
                <a:gd name="T14" fmla="*/ 33 w 302"/>
                <a:gd name="T15" fmla="*/ 757 h 778"/>
                <a:gd name="T16" fmla="*/ 297 w 302"/>
                <a:gd name="T17" fmla="*/ 29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" h="778">
                  <a:moveTo>
                    <a:pt x="297" y="29"/>
                  </a:moveTo>
                  <a:cubicBezTo>
                    <a:pt x="301" y="20"/>
                    <a:pt x="301" y="15"/>
                    <a:pt x="301" y="15"/>
                  </a:cubicBezTo>
                  <a:cubicBezTo>
                    <a:pt x="301" y="7"/>
                    <a:pt x="295" y="0"/>
                    <a:pt x="286" y="0"/>
                  </a:cubicBezTo>
                  <a:cubicBezTo>
                    <a:pt x="282" y="0"/>
                    <a:pt x="275" y="2"/>
                    <a:pt x="273" y="7"/>
                  </a:cubicBezTo>
                  <a:lnTo>
                    <a:pt x="4" y="746"/>
                  </a:lnTo>
                  <a:cubicBezTo>
                    <a:pt x="0" y="757"/>
                    <a:pt x="0" y="759"/>
                    <a:pt x="0" y="762"/>
                  </a:cubicBezTo>
                  <a:cubicBezTo>
                    <a:pt x="0" y="770"/>
                    <a:pt x="7" y="777"/>
                    <a:pt x="15" y="777"/>
                  </a:cubicBezTo>
                  <a:cubicBezTo>
                    <a:pt x="26" y="777"/>
                    <a:pt x="29" y="770"/>
                    <a:pt x="33" y="757"/>
                  </a:cubicBezTo>
                  <a:lnTo>
                    <a:pt x="297" y="2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4" name="Freeform 8"/>
            <p:cNvSpPr>
              <a:spLocks noChangeArrowheads="1"/>
            </p:cNvSpPr>
            <p:nvPr/>
          </p:nvSpPr>
          <p:spPr bwMode="auto">
            <a:xfrm>
              <a:off x="2967" y="2837"/>
              <a:ext cx="71" cy="79"/>
            </a:xfrm>
            <a:custGeom>
              <a:avLst/>
              <a:gdLst>
                <a:gd name="T0" fmla="*/ 46 w 318"/>
                <a:gd name="T1" fmla="*/ 297 h 353"/>
                <a:gd name="T2" fmla="*/ 40 w 318"/>
                <a:gd name="T3" fmla="*/ 330 h 353"/>
                <a:gd name="T4" fmla="*/ 62 w 318"/>
                <a:gd name="T5" fmla="*/ 352 h 353"/>
                <a:gd name="T6" fmla="*/ 90 w 318"/>
                <a:gd name="T7" fmla="*/ 330 h 353"/>
                <a:gd name="T8" fmla="*/ 121 w 318"/>
                <a:gd name="T9" fmla="*/ 207 h 353"/>
                <a:gd name="T10" fmla="*/ 145 w 318"/>
                <a:gd name="T11" fmla="*/ 106 h 353"/>
                <a:gd name="T12" fmla="*/ 189 w 318"/>
                <a:gd name="T13" fmla="*/ 42 h 353"/>
                <a:gd name="T14" fmla="*/ 251 w 318"/>
                <a:gd name="T15" fmla="*/ 18 h 353"/>
                <a:gd name="T16" fmla="*/ 284 w 318"/>
                <a:gd name="T17" fmla="*/ 26 h 353"/>
                <a:gd name="T18" fmla="*/ 244 w 318"/>
                <a:gd name="T19" fmla="*/ 68 h 353"/>
                <a:gd name="T20" fmla="*/ 273 w 318"/>
                <a:gd name="T21" fmla="*/ 97 h 353"/>
                <a:gd name="T22" fmla="*/ 317 w 318"/>
                <a:gd name="T23" fmla="*/ 51 h 353"/>
                <a:gd name="T24" fmla="*/ 251 w 318"/>
                <a:gd name="T25" fmla="*/ 0 h 353"/>
                <a:gd name="T26" fmla="*/ 152 w 318"/>
                <a:gd name="T27" fmla="*/ 59 h 353"/>
                <a:gd name="T28" fmla="*/ 81 w 318"/>
                <a:gd name="T29" fmla="*/ 0 h 353"/>
                <a:gd name="T30" fmla="*/ 24 w 318"/>
                <a:gd name="T31" fmla="*/ 44 h 353"/>
                <a:gd name="T32" fmla="*/ 0 w 318"/>
                <a:gd name="T33" fmla="*/ 119 h 353"/>
                <a:gd name="T34" fmla="*/ 9 w 318"/>
                <a:gd name="T35" fmla="*/ 128 h 353"/>
                <a:gd name="T36" fmla="*/ 22 w 318"/>
                <a:gd name="T37" fmla="*/ 110 h 353"/>
                <a:gd name="T38" fmla="*/ 79 w 318"/>
                <a:gd name="T39" fmla="*/ 18 h 353"/>
                <a:gd name="T40" fmla="*/ 103 w 318"/>
                <a:gd name="T41" fmla="*/ 53 h 353"/>
                <a:gd name="T42" fmla="*/ 90 w 318"/>
                <a:gd name="T43" fmla="*/ 119 h 353"/>
                <a:gd name="T44" fmla="*/ 46 w 318"/>
                <a:gd name="T45" fmla="*/ 29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8" h="353">
                  <a:moveTo>
                    <a:pt x="46" y="297"/>
                  </a:moveTo>
                  <a:cubicBezTo>
                    <a:pt x="44" y="308"/>
                    <a:pt x="40" y="328"/>
                    <a:pt x="40" y="330"/>
                  </a:cubicBezTo>
                  <a:cubicBezTo>
                    <a:pt x="40" y="346"/>
                    <a:pt x="51" y="352"/>
                    <a:pt x="62" y="352"/>
                  </a:cubicBezTo>
                  <a:cubicBezTo>
                    <a:pt x="70" y="352"/>
                    <a:pt x="84" y="346"/>
                    <a:pt x="90" y="330"/>
                  </a:cubicBezTo>
                  <a:cubicBezTo>
                    <a:pt x="92" y="328"/>
                    <a:pt x="119" y="222"/>
                    <a:pt x="121" y="207"/>
                  </a:cubicBezTo>
                  <a:cubicBezTo>
                    <a:pt x="128" y="183"/>
                    <a:pt x="141" y="128"/>
                    <a:pt x="145" y="106"/>
                  </a:cubicBezTo>
                  <a:cubicBezTo>
                    <a:pt x="150" y="97"/>
                    <a:pt x="172" y="59"/>
                    <a:pt x="189" y="42"/>
                  </a:cubicBezTo>
                  <a:cubicBezTo>
                    <a:pt x="196" y="37"/>
                    <a:pt x="218" y="18"/>
                    <a:pt x="251" y="18"/>
                  </a:cubicBezTo>
                  <a:cubicBezTo>
                    <a:pt x="271" y="18"/>
                    <a:pt x="284" y="26"/>
                    <a:pt x="284" y="26"/>
                  </a:cubicBezTo>
                  <a:cubicBezTo>
                    <a:pt x="262" y="31"/>
                    <a:pt x="244" y="48"/>
                    <a:pt x="244" y="68"/>
                  </a:cubicBezTo>
                  <a:cubicBezTo>
                    <a:pt x="244" y="81"/>
                    <a:pt x="253" y="97"/>
                    <a:pt x="273" y="97"/>
                  </a:cubicBezTo>
                  <a:cubicBezTo>
                    <a:pt x="295" y="97"/>
                    <a:pt x="317" y="79"/>
                    <a:pt x="317" y="51"/>
                  </a:cubicBezTo>
                  <a:cubicBezTo>
                    <a:pt x="317" y="24"/>
                    <a:pt x="290" y="0"/>
                    <a:pt x="251" y="0"/>
                  </a:cubicBezTo>
                  <a:cubicBezTo>
                    <a:pt x="200" y="0"/>
                    <a:pt x="167" y="37"/>
                    <a:pt x="152" y="59"/>
                  </a:cubicBezTo>
                  <a:cubicBezTo>
                    <a:pt x="145" y="24"/>
                    <a:pt x="119" y="0"/>
                    <a:pt x="81" y="0"/>
                  </a:cubicBezTo>
                  <a:cubicBezTo>
                    <a:pt x="46" y="0"/>
                    <a:pt x="31" y="31"/>
                    <a:pt x="24" y="44"/>
                  </a:cubicBezTo>
                  <a:cubicBezTo>
                    <a:pt x="11" y="70"/>
                    <a:pt x="0" y="117"/>
                    <a:pt x="0" y="119"/>
                  </a:cubicBezTo>
                  <a:cubicBezTo>
                    <a:pt x="0" y="128"/>
                    <a:pt x="9" y="128"/>
                    <a:pt x="9" y="128"/>
                  </a:cubicBezTo>
                  <a:cubicBezTo>
                    <a:pt x="18" y="128"/>
                    <a:pt x="18" y="128"/>
                    <a:pt x="22" y="110"/>
                  </a:cubicBezTo>
                  <a:cubicBezTo>
                    <a:pt x="35" y="55"/>
                    <a:pt x="51" y="18"/>
                    <a:pt x="79" y="18"/>
                  </a:cubicBezTo>
                  <a:cubicBezTo>
                    <a:pt x="92" y="18"/>
                    <a:pt x="103" y="24"/>
                    <a:pt x="103" y="53"/>
                  </a:cubicBezTo>
                  <a:cubicBezTo>
                    <a:pt x="103" y="68"/>
                    <a:pt x="101" y="77"/>
                    <a:pt x="90" y="119"/>
                  </a:cubicBezTo>
                  <a:lnTo>
                    <a:pt x="46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5" name="Freeform 9"/>
            <p:cNvSpPr>
              <a:spLocks noChangeArrowheads="1"/>
            </p:cNvSpPr>
            <p:nvPr/>
          </p:nvSpPr>
          <p:spPr bwMode="auto">
            <a:xfrm>
              <a:off x="3053" y="2760"/>
              <a:ext cx="54" cy="81"/>
            </a:xfrm>
            <a:custGeom>
              <a:avLst/>
              <a:gdLst>
                <a:gd name="T0" fmla="*/ 240 w 241"/>
                <a:gd name="T1" fmla="*/ 262 h 362"/>
                <a:gd name="T2" fmla="*/ 222 w 241"/>
                <a:gd name="T3" fmla="*/ 262 h 362"/>
                <a:gd name="T4" fmla="*/ 207 w 241"/>
                <a:gd name="T5" fmla="*/ 310 h 362"/>
                <a:gd name="T6" fmla="*/ 154 w 241"/>
                <a:gd name="T7" fmla="*/ 315 h 362"/>
                <a:gd name="T8" fmla="*/ 53 w 241"/>
                <a:gd name="T9" fmla="*/ 315 h 362"/>
                <a:gd name="T10" fmla="*/ 163 w 241"/>
                <a:gd name="T11" fmla="*/ 222 h 362"/>
                <a:gd name="T12" fmla="*/ 240 w 241"/>
                <a:gd name="T13" fmla="*/ 106 h 362"/>
                <a:gd name="T14" fmla="*/ 112 w 241"/>
                <a:gd name="T15" fmla="*/ 0 h 362"/>
                <a:gd name="T16" fmla="*/ 0 w 241"/>
                <a:gd name="T17" fmla="*/ 97 h 362"/>
                <a:gd name="T18" fmla="*/ 29 w 241"/>
                <a:gd name="T19" fmla="*/ 128 h 362"/>
                <a:gd name="T20" fmla="*/ 57 w 241"/>
                <a:gd name="T21" fmla="*/ 99 h 362"/>
                <a:gd name="T22" fmla="*/ 26 w 241"/>
                <a:gd name="T23" fmla="*/ 70 h 362"/>
                <a:gd name="T24" fmla="*/ 106 w 241"/>
                <a:gd name="T25" fmla="*/ 20 h 362"/>
                <a:gd name="T26" fmla="*/ 187 w 241"/>
                <a:gd name="T27" fmla="*/ 106 h 362"/>
                <a:gd name="T28" fmla="*/ 136 w 241"/>
                <a:gd name="T29" fmla="*/ 211 h 362"/>
                <a:gd name="T30" fmla="*/ 4 w 241"/>
                <a:gd name="T31" fmla="*/ 339 h 362"/>
                <a:gd name="T32" fmla="*/ 0 w 241"/>
                <a:gd name="T33" fmla="*/ 361 h 362"/>
                <a:gd name="T34" fmla="*/ 224 w 241"/>
                <a:gd name="T35" fmla="*/ 361 h 362"/>
                <a:gd name="T36" fmla="*/ 240 w 241"/>
                <a:gd name="T37" fmla="*/ 2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1" h="362">
                  <a:moveTo>
                    <a:pt x="240" y="262"/>
                  </a:moveTo>
                  <a:lnTo>
                    <a:pt x="222" y="262"/>
                  </a:lnTo>
                  <a:cubicBezTo>
                    <a:pt x="220" y="273"/>
                    <a:pt x="216" y="306"/>
                    <a:pt x="207" y="310"/>
                  </a:cubicBezTo>
                  <a:cubicBezTo>
                    <a:pt x="202" y="315"/>
                    <a:pt x="161" y="315"/>
                    <a:pt x="154" y="315"/>
                  </a:cubicBezTo>
                  <a:lnTo>
                    <a:pt x="53" y="315"/>
                  </a:lnTo>
                  <a:cubicBezTo>
                    <a:pt x="110" y="264"/>
                    <a:pt x="130" y="249"/>
                    <a:pt x="163" y="222"/>
                  </a:cubicBezTo>
                  <a:cubicBezTo>
                    <a:pt x="202" y="191"/>
                    <a:pt x="240" y="158"/>
                    <a:pt x="240" y="106"/>
                  </a:cubicBezTo>
                  <a:cubicBezTo>
                    <a:pt x="240" y="40"/>
                    <a:pt x="183" y="0"/>
                    <a:pt x="112" y="0"/>
                  </a:cubicBezTo>
                  <a:cubicBezTo>
                    <a:pt x="46" y="0"/>
                    <a:pt x="0" y="46"/>
                    <a:pt x="0" y="97"/>
                  </a:cubicBezTo>
                  <a:cubicBezTo>
                    <a:pt x="0" y="125"/>
                    <a:pt x="24" y="128"/>
                    <a:pt x="29" y="128"/>
                  </a:cubicBezTo>
                  <a:cubicBezTo>
                    <a:pt x="42" y="128"/>
                    <a:pt x="57" y="119"/>
                    <a:pt x="57" y="99"/>
                  </a:cubicBezTo>
                  <a:cubicBezTo>
                    <a:pt x="57" y="88"/>
                    <a:pt x="53" y="70"/>
                    <a:pt x="26" y="70"/>
                  </a:cubicBezTo>
                  <a:cubicBezTo>
                    <a:pt x="42" y="31"/>
                    <a:pt x="79" y="20"/>
                    <a:pt x="106" y="20"/>
                  </a:cubicBezTo>
                  <a:cubicBezTo>
                    <a:pt x="158" y="20"/>
                    <a:pt x="187" y="62"/>
                    <a:pt x="187" y="106"/>
                  </a:cubicBezTo>
                  <a:cubicBezTo>
                    <a:pt x="187" y="154"/>
                    <a:pt x="154" y="191"/>
                    <a:pt x="136" y="211"/>
                  </a:cubicBezTo>
                  <a:lnTo>
                    <a:pt x="4" y="339"/>
                  </a:lnTo>
                  <a:cubicBezTo>
                    <a:pt x="0" y="346"/>
                    <a:pt x="0" y="346"/>
                    <a:pt x="0" y="361"/>
                  </a:cubicBezTo>
                  <a:lnTo>
                    <a:pt x="224" y="361"/>
                  </a:lnTo>
                  <a:lnTo>
                    <a:pt x="240" y="26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9226" name="Group 10"/>
          <p:cNvGrpSpPr>
            <a:grpSpLocks/>
          </p:cNvGrpSpPr>
          <p:nvPr/>
        </p:nvGrpSpPr>
        <p:grpSpPr bwMode="auto">
          <a:xfrm>
            <a:off x="1204913" y="5307465"/>
            <a:ext cx="4365625" cy="342900"/>
            <a:chOff x="759" y="3469"/>
            <a:chExt cx="2750" cy="216"/>
          </a:xfrm>
        </p:grpSpPr>
        <p:sp>
          <p:nvSpPr>
            <p:cNvPr id="9227" name="Freeform 11"/>
            <p:cNvSpPr>
              <a:spLocks noChangeArrowheads="1"/>
            </p:cNvSpPr>
            <p:nvPr/>
          </p:nvSpPr>
          <p:spPr bwMode="auto">
            <a:xfrm>
              <a:off x="759" y="3471"/>
              <a:ext cx="2750" cy="213"/>
            </a:xfrm>
            <a:custGeom>
              <a:avLst/>
              <a:gdLst>
                <a:gd name="T0" fmla="*/ 6065 w 12131"/>
                <a:gd name="T1" fmla="*/ 943 h 944"/>
                <a:gd name="T2" fmla="*/ 0 w 12131"/>
                <a:gd name="T3" fmla="*/ 943 h 944"/>
                <a:gd name="T4" fmla="*/ 0 w 12131"/>
                <a:gd name="T5" fmla="*/ 0 h 944"/>
                <a:gd name="T6" fmla="*/ 12130 w 12131"/>
                <a:gd name="T7" fmla="*/ 0 h 944"/>
                <a:gd name="T8" fmla="*/ 12130 w 12131"/>
                <a:gd name="T9" fmla="*/ 943 h 944"/>
                <a:gd name="T10" fmla="*/ 6065 w 12131"/>
                <a:gd name="T11" fmla="*/ 943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31" h="944">
                  <a:moveTo>
                    <a:pt x="6065" y="943"/>
                  </a:moveTo>
                  <a:lnTo>
                    <a:pt x="0" y="943"/>
                  </a:lnTo>
                  <a:lnTo>
                    <a:pt x="0" y="0"/>
                  </a:lnTo>
                  <a:lnTo>
                    <a:pt x="12130" y="0"/>
                  </a:lnTo>
                  <a:lnTo>
                    <a:pt x="12130" y="943"/>
                  </a:lnTo>
                  <a:lnTo>
                    <a:pt x="6065" y="94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8" name="Freeform 12"/>
            <p:cNvSpPr>
              <a:spLocks noChangeArrowheads="1"/>
            </p:cNvSpPr>
            <p:nvPr/>
          </p:nvSpPr>
          <p:spPr bwMode="auto">
            <a:xfrm>
              <a:off x="765" y="3553"/>
              <a:ext cx="64" cy="84"/>
            </a:xfrm>
            <a:custGeom>
              <a:avLst/>
              <a:gdLst>
                <a:gd name="T0" fmla="*/ 118 w 287"/>
                <a:gd name="T1" fmla="*/ 94 h 375"/>
                <a:gd name="T2" fmla="*/ 118 w 287"/>
                <a:gd name="T3" fmla="*/ 0 h 375"/>
                <a:gd name="T4" fmla="*/ 0 w 287"/>
                <a:gd name="T5" fmla="*/ 10 h 375"/>
                <a:gd name="T6" fmla="*/ 0 w 287"/>
                <a:gd name="T7" fmla="*/ 36 h 375"/>
                <a:gd name="T8" fmla="*/ 67 w 287"/>
                <a:gd name="T9" fmla="*/ 84 h 375"/>
                <a:gd name="T10" fmla="*/ 67 w 287"/>
                <a:gd name="T11" fmla="*/ 310 h 375"/>
                <a:gd name="T12" fmla="*/ 0 w 287"/>
                <a:gd name="T13" fmla="*/ 348 h 375"/>
                <a:gd name="T14" fmla="*/ 0 w 287"/>
                <a:gd name="T15" fmla="*/ 374 h 375"/>
                <a:gd name="T16" fmla="*/ 96 w 287"/>
                <a:gd name="T17" fmla="*/ 372 h 375"/>
                <a:gd name="T18" fmla="*/ 204 w 287"/>
                <a:gd name="T19" fmla="*/ 374 h 375"/>
                <a:gd name="T20" fmla="*/ 204 w 287"/>
                <a:gd name="T21" fmla="*/ 348 h 375"/>
                <a:gd name="T22" fmla="*/ 187 w 287"/>
                <a:gd name="T23" fmla="*/ 348 h 375"/>
                <a:gd name="T24" fmla="*/ 122 w 287"/>
                <a:gd name="T25" fmla="*/ 307 h 375"/>
                <a:gd name="T26" fmla="*/ 122 w 287"/>
                <a:gd name="T27" fmla="*/ 178 h 375"/>
                <a:gd name="T28" fmla="*/ 221 w 287"/>
                <a:gd name="T29" fmla="*/ 19 h 375"/>
                <a:gd name="T30" fmla="*/ 230 w 287"/>
                <a:gd name="T31" fmla="*/ 19 h 375"/>
                <a:gd name="T32" fmla="*/ 211 w 287"/>
                <a:gd name="T33" fmla="*/ 53 h 375"/>
                <a:gd name="T34" fmla="*/ 247 w 287"/>
                <a:gd name="T35" fmla="*/ 89 h 375"/>
                <a:gd name="T36" fmla="*/ 286 w 287"/>
                <a:gd name="T37" fmla="*/ 53 h 375"/>
                <a:gd name="T38" fmla="*/ 221 w 287"/>
                <a:gd name="T39" fmla="*/ 0 h 375"/>
                <a:gd name="T40" fmla="*/ 118 w 287"/>
                <a:gd name="T41" fmla="*/ 9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7" h="375">
                  <a:moveTo>
                    <a:pt x="118" y="94"/>
                  </a:moveTo>
                  <a:lnTo>
                    <a:pt x="118" y="0"/>
                  </a:lnTo>
                  <a:lnTo>
                    <a:pt x="0" y="10"/>
                  </a:lnTo>
                  <a:lnTo>
                    <a:pt x="0" y="36"/>
                  </a:lnTo>
                  <a:cubicBezTo>
                    <a:pt x="60" y="36"/>
                    <a:pt x="67" y="41"/>
                    <a:pt x="67" y="84"/>
                  </a:cubicBezTo>
                  <a:lnTo>
                    <a:pt x="67" y="310"/>
                  </a:lnTo>
                  <a:cubicBezTo>
                    <a:pt x="67" y="348"/>
                    <a:pt x="58" y="348"/>
                    <a:pt x="0" y="348"/>
                  </a:cubicBezTo>
                  <a:lnTo>
                    <a:pt x="0" y="374"/>
                  </a:lnTo>
                  <a:cubicBezTo>
                    <a:pt x="34" y="374"/>
                    <a:pt x="72" y="372"/>
                    <a:pt x="96" y="372"/>
                  </a:cubicBezTo>
                  <a:cubicBezTo>
                    <a:pt x="130" y="372"/>
                    <a:pt x="170" y="372"/>
                    <a:pt x="204" y="374"/>
                  </a:cubicBezTo>
                  <a:lnTo>
                    <a:pt x="204" y="348"/>
                  </a:lnTo>
                  <a:lnTo>
                    <a:pt x="187" y="348"/>
                  </a:lnTo>
                  <a:cubicBezTo>
                    <a:pt x="125" y="348"/>
                    <a:pt x="122" y="338"/>
                    <a:pt x="122" y="307"/>
                  </a:cubicBezTo>
                  <a:lnTo>
                    <a:pt x="122" y="178"/>
                  </a:lnTo>
                  <a:cubicBezTo>
                    <a:pt x="122" y="94"/>
                    <a:pt x="158" y="19"/>
                    <a:pt x="221" y="19"/>
                  </a:cubicBezTo>
                  <a:cubicBezTo>
                    <a:pt x="228" y="19"/>
                    <a:pt x="230" y="19"/>
                    <a:pt x="230" y="19"/>
                  </a:cubicBezTo>
                  <a:cubicBezTo>
                    <a:pt x="228" y="19"/>
                    <a:pt x="211" y="31"/>
                    <a:pt x="211" y="53"/>
                  </a:cubicBezTo>
                  <a:cubicBezTo>
                    <a:pt x="211" y="77"/>
                    <a:pt x="230" y="89"/>
                    <a:pt x="247" y="89"/>
                  </a:cubicBezTo>
                  <a:cubicBezTo>
                    <a:pt x="264" y="89"/>
                    <a:pt x="286" y="79"/>
                    <a:pt x="286" y="53"/>
                  </a:cubicBezTo>
                  <a:cubicBezTo>
                    <a:pt x="286" y="24"/>
                    <a:pt x="259" y="0"/>
                    <a:pt x="221" y="0"/>
                  </a:cubicBezTo>
                  <a:cubicBezTo>
                    <a:pt x="161" y="0"/>
                    <a:pt x="130" y="58"/>
                    <a:pt x="118" y="9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29" name="Freeform 13"/>
            <p:cNvSpPr>
              <a:spLocks noChangeArrowheads="1"/>
            </p:cNvSpPr>
            <p:nvPr/>
          </p:nvSpPr>
          <p:spPr bwMode="auto">
            <a:xfrm>
              <a:off x="842" y="3551"/>
              <a:ext cx="86" cy="87"/>
            </a:xfrm>
            <a:custGeom>
              <a:avLst/>
              <a:gdLst>
                <a:gd name="T0" fmla="*/ 247 w 383"/>
                <a:gd name="T1" fmla="*/ 314 h 390"/>
                <a:gd name="T2" fmla="*/ 312 w 383"/>
                <a:gd name="T3" fmla="*/ 384 h 390"/>
                <a:gd name="T4" fmla="*/ 382 w 383"/>
                <a:gd name="T5" fmla="*/ 305 h 390"/>
                <a:gd name="T6" fmla="*/ 382 w 383"/>
                <a:gd name="T7" fmla="*/ 257 h 390"/>
                <a:gd name="T8" fmla="*/ 360 w 383"/>
                <a:gd name="T9" fmla="*/ 257 h 390"/>
                <a:gd name="T10" fmla="*/ 360 w 383"/>
                <a:gd name="T11" fmla="*/ 305 h 390"/>
                <a:gd name="T12" fmla="*/ 331 w 383"/>
                <a:gd name="T13" fmla="*/ 358 h 390"/>
                <a:gd name="T14" fmla="*/ 300 w 383"/>
                <a:gd name="T15" fmla="*/ 317 h 390"/>
                <a:gd name="T16" fmla="*/ 300 w 383"/>
                <a:gd name="T17" fmla="*/ 146 h 390"/>
                <a:gd name="T18" fmla="*/ 269 w 383"/>
                <a:gd name="T19" fmla="*/ 46 h 390"/>
                <a:gd name="T20" fmla="*/ 154 w 383"/>
                <a:gd name="T21" fmla="*/ 0 h 390"/>
                <a:gd name="T22" fmla="*/ 24 w 383"/>
                <a:gd name="T23" fmla="*/ 96 h 390"/>
                <a:gd name="T24" fmla="*/ 62 w 383"/>
                <a:gd name="T25" fmla="*/ 134 h 390"/>
                <a:gd name="T26" fmla="*/ 103 w 383"/>
                <a:gd name="T27" fmla="*/ 96 h 390"/>
                <a:gd name="T28" fmla="*/ 60 w 383"/>
                <a:gd name="T29" fmla="*/ 58 h 390"/>
                <a:gd name="T30" fmla="*/ 151 w 383"/>
                <a:gd name="T31" fmla="*/ 19 h 390"/>
                <a:gd name="T32" fmla="*/ 240 w 383"/>
                <a:gd name="T33" fmla="*/ 127 h 390"/>
                <a:gd name="T34" fmla="*/ 240 w 383"/>
                <a:gd name="T35" fmla="*/ 158 h 390"/>
                <a:gd name="T36" fmla="*/ 84 w 383"/>
                <a:gd name="T37" fmla="*/ 190 h 390"/>
                <a:gd name="T38" fmla="*/ 0 w 383"/>
                <a:gd name="T39" fmla="*/ 300 h 390"/>
                <a:gd name="T40" fmla="*/ 134 w 383"/>
                <a:gd name="T41" fmla="*/ 389 h 390"/>
                <a:gd name="T42" fmla="*/ 247 w 383"/>
                <a:gd name="T43" fmla="*/ 314 h 390"/>
                <a:gd name="T44" fmla="*/ 240 w 383"/>
                <a:gd name="T45" fmla="*/ 175 h 390"/>
                <a:gd name="T46" fmla="*/ 240 w 383"/>
                <a:gd name="T47" fmla="*/ 262 h 390"/>
                <a:gd name="T48" fmla="*/ 142 w 383"/>
                <a:gd name="T49" fmla="*/ 370 h 390"/>
                <a:gd name="T50" fmla="*/ 65 w 383"/>
                <a:gd name="T51" fmla="*/ 298 h 390"/>
                <a:gd name="T52" fmla="*/ 240 w 383"/>
                <a:gd name="T53" fmla="*/ 17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3" h="390">
                  <a:moveTo>
                    <a:pt x="247" y="314"/>
                  </a:moveTo>
                  <a:cubicBezTo>
                    <a:pt x="250" y="348"/>
                    <a:pt x="274" y="384"/>
                    <a:pt x="312" y="384"/>
                  </a:cubicBezTo>
                  <a:cubicBezTo>
                    <a:pt x="331" y="384"/>
                    <a:pt x="382" y="372"/>
                    <a:pt x="382" y="305"/>
                  </a:cubicBezTo>
                  <a:lnTo>
                    <a:pt x="382" y="257"/>
                  </a:lnTo>
                  <a:lnTo>
                    <a:pt x="360" y="257"/>
                  </a:lnTo>
                  <a:lnTo>
                    <a:pt x="360" y="305"/>
                  </a:lnTo>
                  <a:cubicBezTo>
                    <a:pt x="360" y="353"/>
                    <a:pt x="338" y="358"/>
                    <a:pt x="331" y="358"/>
                  </a:cubicBezTo>
                  <a:cubicBezTo>
                    <a:pt x="302" y="358"/>
                    <a:pt x="300" y="319"/>
                    <a:pt x="300" y="317"/>
                  </a:cubicBezTo>
                  <a:lnTo>
                    <a:pt x="300" y="146"/>
                  </a:lnTo>
                  <a:cubicBezTo>
                    <a:pt x="300" y="110"/>
                    <a:pt x="300" y="77"/>
                    <a:pt x="269" y="46"/>
                  </a:cubicBezTo>
                  <a:cubicBezTo>
                    <a:pt x="235" y="14"/>
                    <a:pt x="192" y="0"/>
                    <a:pt x="154" y="0"/>
                  </a:cubicBezTo>
                  <a:cubicBezTo>
                    <a:pt x="84" y="0"/>
                    <a:pt x="24" y="41"/>
                    <a:pt x="24" y="96"/>
                  </a:cubicBezTo>
                  <a:cubicBezTo>
                    <a:pt x="24" y="120"/>
                    <a:pt x="41" y="134"/>
                    <a:pt x="62" y="134"/>
                  </a:cubicBezTo>
                  <a:cubicBezTo>
                    <a:pt x="86" y="134"/>
                    <a:pt x="103" y="118"/>
                    <a:pt x="103" y="96"/>
                  </a:cubicBezTo>
                  <a:cubicBezTo>
                    <a:pt x="103" y="86"/>
                    <a:pt x="98" y="58"/>
                    <a:pt x="60" y="58"/>
                  </a:cubicBezTo>
                  <a:cubicBezTo>
                    <a:pt x="82" y="29"/>
                    <a:pt x="125" y="19"/>
                    <a:pt x="151" y="19"/>
                  </a:cubicBezTo>
                  <a:cubicBezTo>
                    <a:pt x="192" y="19"/>
                    <a:pt x="240" y="53"/>
                    <a:pt x="240" y="127"/>
                  </a:cubicBezTo>
                  <a:lnTo>
                    <a:pt x="240" y="158"/>
                  </a:lnTo>
                  <a:cubicBezTo>
                    <a:pt x="197" y="161"/>
                    <a:pt x="139" y="163"/>
                    <a:pt x="84" y="190"/>
                  </a:cubicBezTo>
                  <a:cubicBezTo>
                    <a:pt x="22" y="218"/>
                    <a:pt x="0" y="262"/>
                    <a:pt x="0" y="300"/>
                  </a:cubicBezTo>
                  <a:cubicBezTo>
                    <a:pt x="0" y="367"/>
                    <a:pt x="82" y="389"/>
                    <a:pt x="134" y="389"/>
                  </a:cubicBezTo>
                  <a:cubicBezTo>
                    <a:pt x="192" y="389"/>
                    <a:pt x="230" y="355"/>
                    <a:pt x="247" y="314"/>
                  </a:cubicBezTo>
                  <a:close/>
                  <a:moveTo>
                    <a:pt x="240" y="175"/>
                  </a:moveTo>
                  <a:lnTo>
                    <a:pt x="240" y="262"/>
                  </a:lnTo>
                  <a:cubicBezTo>
                    <a:pt x="240" y="341"/>
                    <a:pt x="180" y="370"/>
                    <a:pt x="142" y="370"/>
                  </a:cubicBezTo>
                  <a:cubicBezTo>
                    <a:pt x="101" y="370"/>
                    <a:pt x="65" y="341"/>
                    <a:pt x="65" y="298"/>
                  </a:cubicBezTo>
                  <a:cubicBezTo>
                    <a:pt x="65" y="252"/>
                    <a:pt x="101" y="180"/>
                    <a:pt x="240" y="17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0" name="Freeform 14"/>
            <p:cNvSpPr>
              <a:spLocks noChangeArrowheads="1"/>
            </p:cNvSpPr>
            <p:nvPr/>
          </p:nvSpPr>
          <p:spPr bwMode="auto">
            <a:xfrm>
              <a:off x="934" y="3519"/>
              <a:ext cx="59" cy="119"/>
            </a:xfrm>
            <a:custGeom>
              <a:avLst/>
              <a:gdLst>
                <a:gd name="T0" fmla="*/ 130 w 265"/>
                <a:gd name="T1" fmla="*/ 182 h 531"/>
                <a:gd name="T2" fmla="*/ 252 w 265"/>
                <a:gd name="T3" fmla="*/ 182 h 531"/>
                <a:gd name="T4" fmla="*/ 252 w 265"/>
                <a:gd name="T5" fmla="*/ 156 h 531"/>
                <a:gd name="T6" fmla="*/ 130 w 265"/>
                <a:gd name="T7" fmla="*/ 156 h 531"/>
                <a:gd name="T8" fmla="*/ 130 w 265"/>
                <a:gd name="T9" fmla="*/ 0 h 531"/>
                <a:gd name="T10" fmla="*/ 110 w 265"/>
                <a:gd name="T11" fmla="*/ 0 h 531"/>
                <a:gd name="T12" fmla="*/ 0 w 265"/>
                <a:gd name="T13" fmla="*/ 163 h 531"/>
                <a:gd name="T14" fmla="*/ 0 w 265"/>
                <a:gd name="T15" fmla="*/ 182 h 531"/>
                <a:gd name="T16" fmla="*/ 72 w 265"/>
                <a:gd name="T17" fmla="*/ 182 h 531"/>
                <a:gd name="T18" fmla="*/ 72 w 265"/>
                <a:gd name="T19" fmla="*/ 415 h 531"/>
                <a:gd name="T20" fmla="*/ 180 w 265"/>
                <a:gd name="T21" fmla="*/ 530 h 531"/>
                <a:gd name="T22" fmla="*/ 264 w 265"/>
                <a:gd name="T23" fmla="*/ 415 h 531"/>
                <a:gd name="T24" fmla="*/ 264 w 265"/>
                <a:gd name="T25" fmla="*/ 367 h 531"/>
                <a:gd name="T26" fmla="*/ 245 w 265"/>
                <a:gd name="T27" fmla="*/ 367 h 531"/>
                <a:gd name="T28" fmla="*/ 245 w 265"/>
                <a:gd name="T29" fmla="*/ 415 h 531"/>
                <a:gd name="T30" fmla="*/ 187 w 265"/>
                <a:gd name="T31" fmla="*/ 509 h 531"/>
                <a:gd name="T32" fmla="*/ 130 w 265"/>
                <a:gd name="T33" fmla="*/ 418 h 531"/>
                <a:gd name="T34" fmla="*/ 130 w 265"/>
                <a:gd name="T35" fmla="*/ 182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5" h="531">
                  <a:moveTo>
                    <a:pt x="130" y="182"/>
                  </a:moveTo>
                  <a:lnTo>
                    <a:pt x="252" y="182"/>
                  </a:lnTo>
                  <a:lnTo>
                    <a:pt x="252" y="156"/>
                  </a:lnTo>
                  <a:lnTo>
                    <a:pt x="130" y="156"/>
                  </a:lnTo>
                  <a:lnTo>
                    <a:pt x="130" y="0"/>
                  </a:lnTo>
                  <a:lnTo>
                    <a:pt x="110" y="0"/>
                  </a:lnTo>
                  <a:cubicBezTo>
                    <a:pt x="108" y="70"/>
                    <a:pt x="84" y="161"/>
                    <a:pt x="0" y="163"/>
                  </a:cubicBezTo>
                  <a:lnTo>
                    <a:pt x="0" y="182"/>
                  </a:lnTo>
                  <a:lnTo>
                    <a:pt x="72" y="182"/>
                  </a:lnTo>
                  <a:lnTo>
                    <a:pt x="72" y="415"/>
                  </a:lnTo>
                  <a:cubicBezTo>
                    <a:pt x="72" y="521"/>
                    <a:pt x="151" y="530"/>
                    <a:pt x="180" y="530"/>
                  </a:cubicBezTo>
                  <a:cubicBezTo>
                    <a:pt x="242" y="530"/>
                    <a:pt x="264" y="470"/>
                    <a:pt x="264" y="415"/>
                  </a:cubicBezTo>
                  <a:lnTo>
                    <a:pt x="264" y="367"/>
                  </a:lnTo>
                  <a:lnTo>
                    <a:pt x="245" y="367"/>
                  </a:lnTo>
                  <a:lnTo>
                    <a:pt x="245" y="415"/>
                  </a:lnTo>
                  <a:cubicBezTo>
                    <a:pt x="245" y="477"/>
                    <a:pt x="218" y="509"/>
                    <a:pt x="187" y="509"/>
                  </a:cubicBezTo>
                  <a:cubicBezTo>
                    <a:pt x="130" y="509"/>
                    <a:pt x="130" y="432"/>
                    <a:pt x="130" y="418"/>
                  </a:cubicBezTo>
                  <a:lnTo>
                    <a:pt x="130" y="18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1" name="Freeform 15"/>
            <p:cNvSpPr>
              <a:spLocks noChangeArrowheads="1"/>
            </p:cNvSpPr>
            <p:nvPr/>
          </p:nvSpPr>
          <p:spPr bwMode="auto">
            <a:xfrm>
              <a:off x="1011" y="3551"/>
              <a:ext cx="74" cy="87"/>
            </a:xfrm>
            <a:custGeom>
              <a:avLst/>
              <a:gdLst>
                <a:gd name="T0" fmla="*/ 72 w 330"/>
                <a:gd name="T1" fmla="*/ 166 h 390"/>
                <a:gd name="T2" fmla="*/ 175 w 330"/>
                <a:gd name="T3" fmla="*/ 19 h 390"/>
                <a:gd name="T4" fmla="*/ 271 w 330"/>
                <a:gd name="T5" fmla="*/ 166 h 390"/>
                <a:gd name="T6" fmla="*/ 72 w 330"/>
                <a:gd name="T7" fmla="*/ 166 h 390"/>
                <a:gd name="T8" fmla="*/ 70 w 330"/>
                <a:gd name="T9" fmla="*/ 185 h 390"/>
                <a:gd name="T10" fmla="*/ 307 w 330"/>
                <a:gd name="T11" fmla="*/ 185 h 390"/>
                <a:gd name="T12" fmla="*/ 329 w 330"/>
                <a:gd name="T13" fmla="*/ 166 h 390"/>
                <a:gd name="T14" fmla="*/ 175 w 330"/>
                <a:gd name="T15" fmla="*/ 0 h 390"/>
                <a:gd name="T16" fmla="*/ 0 w 330"/>
                <a:gd name="T17" fmla="*/ 192 h 390"/>
                <a:gd name="T18" fmla="*/ 187 w 330"/>
                <a:gd name="T19" fmla="*/ 389 h 390"/>
                <a:gd name="T20" fmla="*/ 329 w 330"/>
                <a:gd name="T21" fmla="*/ 278 h 390"/>
                <a:gd name="T22" fmla="*/ 317 w 330"/>
                <a:gd name="T23" fmla="*/ 269 h 390"/>
                <a:gd name="T24" fmla="*/ 305 w 330"/>
                <a:gd name="T25" fmla="*/ 281 h 390"/>
                <a:gd name="T26" fmla="*/ 192 w 330"/>
                <a:gd name="T27" fmla="*/ 367 h 390"/>
                <a:gd name="T28" fmla="*/ 96 w 330"/>
                <a:gd name="T29" fmla="*/ 310 h 390"/>
                <a:gd name="T30" fmla="*/ 70 w 330"/>
                <a:gd name="T31" fmla="*/ 1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0" h="390">
                  <a:moveTo>
                    <a:pt x="72" y="166"/>
                  </a:moveTo>
                  <a:cubicBezTo>
                    <a:pt x="77" y="41"/>
                    <a:pt x="146" y="19"/>
                    <a:pt x="175" y="19"/>
                  </a:cubicBezTo>
                  <a:cubicBezTo>
                    <a:pt x="264" y="19"/>
                    <a:pt x="271" y="132"/>
                    <a:pt x="271" y="166"/>
                  </a:cubicBezTo>
                  <a:lnTo>
                    <a:pt x="72" y="166"/>
                  </a:lnTo>
                  <a:close/>
                  <a:moveTo>
                    <a:pt x="70" y="185"/>
                  </a:moveTo>
                  <a:lnTo>
                    <a:pt x="307" y="185"/>
                  </a:lnTo>
                  <a:cubicBezTo>
                    <a:pt x="324" y="185"/>
                    <a:pt x="329" y="185"/>
                    <a:pt x="329" y="166"/>
                  </a:cubicBezTo>
                  <a:cubicBezTo>
                    <a:pt x="329" y="82"/>
                    <a:pt x="281" y="0"/>
                    <a:pt x="175" y="0"/>
                  </a:cubicBezTo>
                  <a:cubicBezTo>
                    <a:pt x="77" y="0"/>
                    <a:pt x="0" y="86"/>
                    <a:pt x="0" y="192"/>
                  </a:cubicBezTo>
                  <a:cubicBezTo>
                    <a:pt x="0" y="307"/>
                    <a:pt x="89" y="389"/>
                    <a:pt x="187" y="389"/>
                  </a:cubicBezTo>
                  <a:cubicBezTo>
                    <a:pt x="290" y="389"/>
                    <a:pt x="329" y="295"/>
                    <a:pt x="329" y="278"/>
                  </a:cubicBezTo>
                  <a:cubicBezTo>
                    <a:pt x="329" y="271"/>
                    <a:pt x="322" y="269"/>
                    <a:pt x="317" y="269"/>
                  </a:cubicBezTo>
                  <a:cubicBezTo>
                    <a:pt x="310" y="269"/>
                    <a:pt x="307" y="274"/>
                    <a:pt x="305" y="281"/>
                  </a:cubicBezTo>
                  <a:cubicBezTo>
                    <a:pt x="276" y="367"/>
                    <a:pt x="199" y="367"/>
                    <a:pt x="192" y="367"/>
                  </a:cubicBezTo>
                  <a:cubicBezTo>
                    <a:pt x="149" y="367"/>
                    <a:pt x="115" y="343"/>
                    <a:pt x="96" y="310"/>
                  </a:cubicBezTo>
                  <a:cubicBezTo>
                    <a:pt x="70" y="271"/>
                    <a:pt x="70" y="214"/>
                    <a:pt x="70" y="1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2" name="Freeform 16"/>
            <p:cNvSpPr>
              <a:spLocks noChangeArrowheads="1"/>
            </p:cNvSpPr>
            <p:nvPr/>
          </p:nvSpPr>
          <p:spPr bwMode="auto">
            <a:xfrm>
              <a:off x="1154" y="3567"/>
              <a:ext cx="127" cy="44"/>
            </a:xfrm>
            <a:custGeom>
              <a:avLst/>
              <a:gdLst>
                <a:gd name="T0" fmla="*/ 564 w 565"/>
                <a:gd name="T1" fmla="*/ 29 h 200"/>
                <a:gd name="T2" fmla="*/ 552 w 565"/>
                <a:gd name="T3" fmla="*/ 0 h 200"/>
                <a:gd name="T4" fmla="*/ 540 w 565"/>
                <a:gd name="T5" fmla="*/ 24 h 200"/>
                <a:gd name="T6" fmla="*/ 422 w 565"/>
                <a:gd name="T7" fmla="*/ 151 h 200"/>
                <a:gd name="T8" fmla="*/ 288 w 565"/>
                <a:gd name="T9" fmla="*/ 77 h 200"/>
                <a:gd name="T10" fmla="*/ 142 w 565"/>
                <a:gd name="T11" fmla="*/ 0 h 200"/>
                <a:gd name="T12" fmla="*/ 0 w 565"/>
                <a:gd name="T13" fmla="*/ 170 h 200"/>
                <a:gd name="T14" fmla="*/ 12 w 565"/>
                <a:gd name="T15" fmla="*/ 197 h 200"/>
                <a:gd name="T16" fmla="*/ 24 w 565"/>
                <a:gd name="T17" fmla="*/ 178 h 200"/>
                <a:gd name="T18" fmla="*/ 142 w 565"/>
                <a:gd name="T19" fmla="*/ 48 h 200"/>
                <a:gd name="T20" fmla="*/ 278 w 565"/>
                <a:gd name="T21" fmla="*/ 120 h 200"/>
                <a:gd name="T22" fmla="*/ 422 w 565"/>
                <a:gd name="T23" fmla="*/ 199 h 200"/>
                <a:gd name="T24" fmla="*/ 564 w 565"/>
                <a:gd name="T25" fmla="*/ 2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5" h="200">
                  <a:moveTo>
                    <a:pt x="564" y="29"/>
                  </a:moveTo>
                  <a:cubicBezTo>
                    <a:pt x="564" y="10"/>
                    <a:pt x="559" y="0"/>
                    <a:pt x="552" y="0"/>
                  </a:cubicBezTo>
                  <a:cubicBezTo>
                    <a:pt x="550" y="0"/>
                    <a:pt x="542" y="7"/>
                    <a:pt x="540" y="24"/>
                  </a:cubicBezTo>
                  <a:cubicBezTo>
                    <a:pt x="538" y="103"/>
                    <a:pt x="482" y="151"/>
                    <a:pt x="422" y="151"/>
                  </a:cubicBezTo>
                  <a:cubicBezTo>
                    <a:pt x="370" y="151"/>
                    <a:pt x="329" y="115"/>
                    <a:pt x="288" y="77"/>
                  </a:cubicBezTo>
                  <a:cubicBezTo>
                    <a:pt x="245" y="38"/>
                    <a:pt x="199" y="0"/>
                    <a:pt x="142" y="0"/>
                  </a:cubicBezTo>
                  <a:cubicBezTo>
                    <a:pt x="50" y="0"/>
                    <a:pt x="0" y="94"/>
                    <a:pt x="0" y="170"/>
                  </a:cubicBezTo>
                  <a:cubicBezTo>
                    <a:pt x="0" y="197"/>
                    <a:pt x="12" y="197"/>
                    <a:pt x="12" y="197"/>
                  </a:cubicBezTo>
                  <a:cubicBezTo>
                    <a:pt x="22" y="197"/>
                    <a:pt x="24" y="180"/>
                    <a:pt x="24" y="178"/>
                  </a:cubicBezTo>
                  <a:cubicBezTo>
                    <a:pt x="26" y="84"/>
                    <a:pt x="91" y="48"/>
                    <a:pt x="142" y="48"/>
                  </a:cubicBezTo>
                  <a:cubicBezTo>
                    <a:pt x="194" y="48"/>
                    <a:pt x="235" y="84"/>
                    <a:pt x="278" y="120"/>
                  </a:cubicBezTo>
                  <a:cubicBezTo>
                    <a:pt x="322" y="158"/>
                    <a:pt x="365" y="199"/>
                    <a:pt x="422" y="199"/>
                  </a:cubicBezTo>
                  <a:cubicBezTo>
                    <a:pt x="514" y="199"/>
                    <a:pt x="564" y="106"/>
                    <a:pt x="564" y="2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3" name="Freeform 17"/>
            <p:cNvSpPr>
              <a:spLocks noChangeArrowheads="1"/>
            </p:cNvSpPr>
            <p:nvPr/>
          </p:nvSpPr>
          <p:spPr bwMode="auto">
            <a:xfrm>
              <a:off x="1354" y="3555"/>
              <a:ext cx="101" cy="84"/>
            </a:xfrm>
            <a:custGeom>
              <a:avLst/>
              <a:gdLst>
                <a:gd name="T0" fmla="*/ 406 w 450"/>
                <a:gd name="T1" fmla="*/ 48 h 375"/>
                <a:gd name="T2" fmla="*/ 449 w 450"/>
                <a:gd name="T3" fmla="*/ 19 h 375"/>
                <a:gd name="T4" fmla="*/ 415 w 450"/>
                <a:gd name="T5" fmla="*/ 0 h 375"/>
                <a:gd name="T6" fmla="*/ 221 w 450"/>
                <a:gd name="T7" fmla="*/ 0 h 375"/>
                <a:gd name="T8" fmla="*/ 0 w 450"/>
                <a:gd name="T9" fmla="*/ 240 h 375"/>
                <a:gd name="T10" fmla="*/ 127 w 450"/>
                <a:gd name="T11" fmla="*/ 374 h 375"/>
                <a:gd name="T12" fmla="*/ 338 w 450"/>
                <a:gd name="T13" fmla="*/ 142 h 375"/>
                <a:gd name="T14" fmla="*/ 314 w 450"/>
                <a:gd name="T15" fmla="*/ 48 h 375"/>
                <a:gd name="T16" fmla="*/ 406 w 450"/>
                <a:gd name="T17" fmla="*/ 48 h 375"/>
                <a:gd name="T18" fmla="*/ 127 w 450"/>
                <a:gd name="T19" fmla="*/ 355 h 375"/>
                <a:gd name="T20" fmla="*/ 53 w 450"/>
                <a:gd name="T21" fmla="*/ 264 h 375"/>
                <a:gd name="T22" fmla="*/ 91 w 450"/>
                <a:gd name="T23" fmla="*/ 120 h 375"/>
                <a:gd name="T24" fmla="*/ 206 w 450"/>
                <a:gd name="T25" fmla="*/ 48 h 375"/>
                <a:gd name="T26" fmla="*/ 286 w 450"/>
                <a:gd name="T27" fmla="*/ 132 h 375"/>
                <a:gd name="T28" fmla="*/ 240 w 450"/>
                <a:gd name="T29" fmla="*/ 283 h 375"/>
                <a:gd name="T30" fmla="*/ 127 w 450"/>
                <a:gd name="T31" fmla="*/ 35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0" h="375">
                  <a:moveTo>
                    <a:pt x="406" y="48"/>
                  </a:moveTo>
                  <a:cubicBezTo>
                    <a:pt x="418" y="48"/>
                    <a:pt x="449" y="48"/>
                    <a:pt x="449" y="19"/>
                  </a:cubicBezTo>
                  <a:cubicBezTo>
                    <a:pt x="449" y="0"/>
                    <a:pt x="430" y="0"/>
                    <a:pt x="415" y="0"/>
                  </a:cubicBezTo>
                  <a:lnTo>
                    <a:pt x="221" y="0"/>
                  </a:lnTo>
                  <a:cubicBezTo>
                    <a:pt x="94" y="0"/>
                    <a:pt x="0" y="139"/>
                    <a:pt x="0" y="240"/>
                  </a:cubicBezTo>
                  <a:cubicBezTo>
                    <a:pt x="0" y="314"/>
                    <a:pt x="50" y="374"/>
                    <a:pt x="127" y="374"/>
                  </a:cubicBezTo>
                  <a:cubicBezTo>
                    <a:pt x="228" y="374"/>
                    <a:pt x="338" y="271"/>
                    <a:pt x="338" y="142"/>
                  </a:cubicBezTo>
                  <a:cubicBezTo>
                    <a:pt x="338" y="127"/>
                    <a:pt x="338" y="86"/>
                    <a:pt x="314" y="48"/>
                  </a:cubicBezTo>
                  <a:lnTo>
                    <a:pt x="406" y="48"/>
                  </a:lnTo>
                  <a:close/>
                  <a:moveTo>
                    <a:pt x="127" y="355"/>
                  </a:moveTo>
                  <a:cubicBezTo>
                    <a:pt x="86" y="355"/>
                    <a:pt x="53" y="324"/>
                    <a:pt x="53" y="264"/>
                  </a:cubicBezTo>
                  <a:cubicBezTo>
                    <a:pt x="53" y="238"/>
                    <a:pt x="62" y="170"/>
                    <a:pt x="91" y="120"/>
                  </a:cubicBezTo>
                  <a:cubicBezTo>
                    <a:pt x="127" y="60"/>
                    <a:pt x="178" y="48"/>
                    <a:pt x="206" y="48"/>
                  </a:cubicBezTo>
                  <a:cubicBezTo>
                    <a:pt x="278" y="48"/>
                    <a:pt x="286" y="106"/>
                    <a:pt x="286" y="132"/>
                  </a:cubicBezTo>
                  <a:cubicBezTo>
                    <a:pt x="286" y="170"/>
                    <a:pt x="269" y="240"/>
                    <a:pt x="240" y="283"/>
                  </a:cubicBezTo>
                  <a:cubicBezTo>
                    <a:pt x="206" y="334"/>
                    <a:pt x="161" y="355"/>
                    <a:pt x="127" y="35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4" name="Freeform 18"/>
            <p:cNvSpPr>
              <a:spLocks noChangeArrowheads="1"/>
            </p:cNvSpPr>
            <p:nvPr/>
          </p:nvSpPr>
          <p:spPr bwMode="auto">
            <a:xfrm>
              <a:off x="1527" y="3567"/>
              <a:ext cx="127" cy="44"/>
            </a:xfrm>
            <a:custGeom>
              <a:avLst/>
              <a:gdLst>
                <a:gd name="T0" fmla="*/ 564 w 565"/>
                <a:gd name="T1" fmla="*/ 29 h 200"/>
                <a:gd name="T2" fmla="*/ 552 w 565"/>
                <a:gd name="T3" fmla="*/ 0 h 200"/>
                <a:gd name="T4" fmla="*/ 540 w 565"/>
                <a:gd name="T5" fmla="*/ 24 h 200"/>
                <a:gd name="T6" fmla="*/ 422 w 565"/>
                <a:gd name="T7" fmla="*/ 151 h 200"/>
                <a:gd name="T8" fmla="*/ 288 w 565"/>
                <a:gd name="T9" fmla="*/ 77 h 200"/>
                <a:gd name="T10" fmla="*/ 142 w 565"/>
                <a:gd name="T11" fmla="*/ 0 h 200"/>
                <a:gd name="T12" fmla="*/ 0 w 565"/>
                <a:gd name="T13" fmla="*/ 170 h 200"/>
                <a:gd name="T14" fmla="*/ 12 w 565"/>
                <a:gd name="T15" fmla="*/ 197 h 200"/>
                <a:gd name="T16" fmla="*/ 24 w 565"/>
                <a:gd name="T17" fmla="*/ 178 h 200"/>
                <a:gd name="T18" fmla="*/ 142 w 565"/>
                <a:gd name="T19" fmla="*/ 48 h 200"/>
                <a:gd name="T20" fmla="*/ 278 w 565"/>
                <a:gd name="T21" fmla="*/ 120 h 200"/>
                <a:gd name="T22" fmla="*/ 422 w 565"/>
                <a:gd name="T23" fmla="*/ 199 h 200"/>
                <a:gd name="T24" fmla="*/ 564 w 565"/>
                <a:gd name="T25" fmla="*/ 2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5" h="200">
                  <a:moveTo>
                    <a:pt x="564" y="29"/>
                  </a:moveTo>
                  <a:cubicBezTo>
                    <a:pt x="564" y="10"/>
                    <a:pt x="559" y="0"/>
                    <a:pt x="552" y="0"/>
                  </a:cubicBezTo>
                  <a:cubicBezTo>
                    <a:pt x="550" y="0"/>
                    <a:pt x="542" y="7"/>
                    <a:pt x="540" y="24"/>
                  </a:cubicBezTo>
                  <a:cubicBezTo>
                    <a:pt x="538" y="103"/>
                    <a:pt x="482" y="151"/>
                    <a:pt x="422" y="151"/>
                  </a:cubicBezTo>
                  <a:cubicBezTo>
                    <a:pt x="370" y="151"/>
                    <a:pt x="329" y="115"/>
                    <a:pt x="288" y="77"/>
                  </a:cubicBezTo>
                  <a:cubicBezTo>
                    <a:pt x="245" y="38"/>
                    <a:pt x="199" y="0"/>
                    <a:pt x="142" y="0"/>
                  </a:cubicBezTo>
                  <a:cubicBezTo>
                    <a:pt x="50" y="0"/>
                    <a:pt x="0" y="94"/>
                    <a:pt x="0" y="170"/>
                  </a:cubicBezTo>
                  <a:cubicBezTo>
                    <a:pt x="0" y="197"/>
                    <a:pt x="12" y="197"/>
                    <a:pt x="12" y="197"/>
                  </a:cubicBezTo>
                  <a:cubicBezTo>
                    <a:pt x="22" y="197"/>
                    <a:pt x="24" y="180"/>
                    <a:pt x="24" y="178"/>
                  </a:cubicBezTo>
                  <a:cubicBezTo>
                    <a:pt x="26" y="84"/>
                    <a:pt x="91" y="48"/>
                    <a:pt x="142" y="48"/>
                  </a:cubicBezTo>
                  <a:cubicBezTo>
                    <a:pt x="194" y="48"/>
                    <a:pt x="235" y="84"/>
                    <a:pt x="278" y="120"/>
                  </a:cubicBezTo>
                  <a:cubicBezTo>
                    <a:pt x="322" y="158"/>
                    <a:pt x="365" y="199"/>
                    <a:pt x="422" y="199"/>
                  </a:cubicBezTo>
                  <a:cubicBezTo>
                    <a:pt x="514" y="199"/>
                    <a:pt x="564" y="106"/>
                    <a:pt x="564" y="2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5" name="Freeform 19"/>
            <p:cNvSpPr>
              <a:spLocks noChangeArrowheads="1"/>
            </p:cNvSpPr>
            <p:nvPr/>
          </p:nvSpPr>
          <p:spPr bwMode="auto">
            <a:xfrm>
              <a:off x="1742" y="3493"/>
              <a:ext cx="7" cy="191"/>
            </a:xfrm>
            <a:custGeom>
              <a:avLst/>
              <a:gdLst>
                <a:gd name="T0" fmla="*/ 34 w 35"/>
                <a:gd name="T1" fmla="*/ 31 h 848"/>
                <a:gd name="T2" fmla="*/ 17 w 35"/>
                <a:gd name="T3" fmla="*/ 0 h 848"/>
                <a:gd name="T4" fmla="*/ 0 w 35"/>
                <a:gd name="T5" fmla="*/ 31 h 848"/>
                <a:gd name="T6" fmla="*/ 0 w 35"/>
                <a:gd name="T7" fmla="*/ 816 h 848"/>
                <a:gd name="T8" fmla="*/ 17 w 35"/>
                <a:gd name="T9" fmla="*/ 847 h 848"/>
                <a:gd name="T10" fmla="*/ 34 w 35"/>
                <a:gd name="T11" fmla="*/ 816 h 848"/>
                <a:gd name="T12" fmla="*/ 34 w 35"/>
                <a:gd name="T13" fmla="*/ 31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848">
                  <a:moveTo>
                    <a:pt x="34" y="31"/>
                  </a:moveTo>
                  <a:cubicBezTo>
                    <a:pt x="34" y="14"/>
                    <a:pt x="34" y="0"/>
                    <a:pt x="17" y="0"/>
                  </a:cubicBezTo>
                  <a:cubicBezTo>
                    <a:pt x="0" y="0"/>
                    <a:pt x="0" y="14"/>
                    <a:pt x="0" y="31"/>
                  </a:cubicBezTo>
                  <a:lnTo>
                    <a:pt x="0" y="816"/>
                  </a:lnTo>
                  <a:cubicBezTo>
                    <a:pt x="0" y="830"/>
                    <a:pt x="0" y="847"/>
                    <a:pt x="17" y="847"/>
                  </a:cubicBezTo>
                  <a:cubicBezTo>
                    <a:pt x="34" y="847"/>
                    <a:pt x="34" y="830"/>
                    <a:pt x="34" y="816"/>
                  </a:cubicBezTo>
                  <a:lnTo>
                    <a:pt x="34" y="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6" name="Freeform 20"/>
            <p:cNvSpPr>
              <a:spLocks noChangeArrowheads="1"/>
            </p:cNvSpPr>
            <p:nvPr/>
          </p:nvSpPr>
          <p:spPr bwMode="auto">
            <a:xfrm>
              <a:off x="1778" y="3502"/>
              <a:ext cx="208" cy="144"/>
            </a:xfrm>
            <a:custGeom>
              <a:avLst/>
              <a:gdLst>
                <a:gd name="T0" fmla="*/ 302 w 923"/>
                <a:gd name="T1" fmla="*/ 125 h 639"/>
                <a:gd name="T2" fmla="*/ 410 w 923"/>
                <a:gd name="T3" fmla="*/ 513 h 639"/>
                <a:gd name="T4" fmla="*/ 449 w 923"/>
                <a:gd name="T5" fmla="*/ 569 h 639"/>
                <a:gd name="T6" fmla="*/ 468 w 923"/>
                <a:gd name="T7" fmla="*/ 552 h 639"/>
                <a:gd name="T8" fmla="*/ 636 w 923"/>
                <a:gd name="T9" fmla="*/ 374 h 639"/>
                <a:gd name="T10" fmla="*/ 821 w 923"/>
                <a:gd name="T11" fmla="*/ 158 h 639"/>
                <a:gd name="T12" fmla="*/ 780 w 923"/>
                <a:gd name="T13" fmla="*/ 521 h 639"/>
                <a:gd name="T14" fmla="*/ 782 w 923"/>
                <a:gd name="T15" fmla="*/ 588 h 639"/>
                <a:gd name="T16" fmla="*/ 823 w 923"/>
                <a:gd name="T17" fmla="*/ 621 h 639"/>
                <a:gd name="T18" fmla="*/ 922 w 923"/>
                <a:gd name="T19" fmla="*/ 566 h 639"/>
                <a:gd name="T20" fmla="*/ 914 w 923"/>
                <a:gd name="T21" fmla="*/ 561 h 639"/>
                <a:gd name="T22" fmla="*/ 876 w 923"/>
                <a:gd name="T23" fmla="*/ 576 h 639"/>
                <a:gd name="T24" fmla="*/ 854 w 923"/>
                <a:gd name="T25" fmla="*/ 540 h 639"/>
                <a:gd name="T26" fmla="*/ 852 w 923"/>
                <a:gd name="T27" fmla="*/ 482 h 639"/>
                <a:gd name="T28" fmla="*/ 912 w 923"/>
                <a:gd name="T29" fmla="*/ 29 h 639"/>
                <a:gd name="T30" fmla="*/ 914 w 923"/>
                <a:gd name="T31" fmla="*/ 14 h 639"/>
                <a:gd name="T32" fmla="*/ 907 w 923"/>
                <a:gd name="T33" fmla="*/ 0 h 639"/>
                <a:gd name="T34" fmla="*/ 888 w 923"/>
                <a:gd name="T35" fmla="*/ 19 h 639"/>
                <a:gd name="T36" fmla="*/ 478 w 923"/>
                <a:gd name="T37" fmla="*/ 485 h 639"/>
                <a:gd name="T38" fmla="*/ 410 w 923"/>
                <a:gd name="T39" fmla="*/ 288 h 639"/>
                <a:gd name="T40" fmla="*/ 358 w 923"/>
                <a:gd name="T41" fmla="*/ 41 h 639"/>
                <a:gd name="T42" fmla="*/ 350 w 923"/>
                <a:gd name="T43" fmla="*/ 5 h 639"/>
                <a:gd name="T44" fmla="*/ 341 w 923"/>
                <a:gd name="T45" fmla="*/ 0 h 639"/>
                <a:gd name="T46" fmla="*/ 288 w 923"/>
                <a:gd name="T47" fmla="*/ 36 h 639"/>
                <a:gd name="T48" fmla="*/ 202 w 923"/>
                <a:gd name="T49" fmla="*/ 382 h 639"/>
                <a:gd name="T50" fmla="*/ 98 w 923"/>
                <a:gd name="T51" fmla="*/ 561 h 639"/>
                <a:gd name="T52" fmla="*/ 38 w 923"/>
                <a:gd name="T53" fmla="*/ 537 h 639"/>
                <a:gd name="T54" fmla="*/ 31 w 923"/>
                <a:gd name="T55" fmla="*/ 533 h 639"/>
                <a:gd name="T56" fmla="*/ 0 w 923"/>
                <a:gd name="T57" fmla="*/ 595 h 639"/>
                <a:gd name="T58" fmla="*/ 26 w 923"/>
                <a:gd name="T59" fmla="*/ 626 h 639"/>
                <a:gd name="T60" fmla="*/ 72 w 923"/>
                <a:gd name="T61" fmla="*/ 638 h 639"/>
                <a:gd name="T62" fmla="*/ 192 w 923"/>
                <a:gd name="T63" fmla="*/ 475 h 639"/>
                <a:gd name="T64" fmla="*/ 302 w 923"/>
                <a:gd name="T65" fmla="*/ 125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3" h="639">
                  <a:moveTo>
                    <a:pt x="302" y="125"/>
                  </a:moveTo>
                  <a:cubicBezTo>
                    <a:pt x="326" y="233"/>
                    <a:pt x="362" y="415"/>
                    <a:pt x="410" y="513"/>
                  </a:cubicBezTo>
                  <a:cubicBezTo>
                    <a:pt x="430" y="549"/>
                    <a:pt x="439" y="569"/>
                    <a:pt x="449" y="569"/>
                  </a:cubicBezTo>
                  <a:cubicBezTo>
                    <a:pt x="451" y="569"/>
                    <a:pt x="454" y="569"/>
                    <a:pt x="468" y="552"/>
                  </a:cubicBezTo>
                  <a:cubicBezTo>
                    <a:pt x="533" y="492"/>
                    <a:pt x="576" y="442"/>
                    <a:pt x="636" y="374"/>
                  </a:cubicBezTo>
                  <a:lnTo>
                    <a:pt x="821" y="158"/>
                  </a:lnTo>
                  <a:cubicBezTo>
                    <a:pt x="809" y="230"/>
                    <a:pt x="780" y="420"/>
                    <a:pt x="780" y="521"/>
                  </a:cubicBezTo>
                  <a:cubicBezTo>
                    <a:pt x="780" y="542"/>
                    <a:pt x="780" y="564"/>
                    <a:pt x="782" y="588"/>
                  </a:cubicBezTo>
                  <a:cubicBezTo>
                    <a:pt x="782" y="597"/>
                    <a:pt x="787" y="621"/>
                    <a:pt x="823" y="621"/>
                  </a:cubicBezTo>
                  <a:cubicBezTo>
                    <a:pt x="857" y="621"/>
                    <a:pt x="922" y="583"/>
                    <a:pt x="922" y="566"/>
                  </a:cubicBezTo>
                  <a:cubicBezTo>
                    <a:pt x="922" y="561"/>
                    <a:pt x="917" y="561"/>
                    <a:pt x="914" y="561"/>
                  </a:cubicBezTo>
                  <a:cubicBezTo>
                    <a:pt x="902" y="561"/>
                    <a:pt x="886" y="569"/>
                    <a:pt x="876" y="576"/>
                  </a:cubicBezTo>
                  <a:cubicBezTo>
                    <a:pt x="857" y="571"/>
                    <a:pt x="854" y="559"/>
                    <a:pt x="854" y="540"/>
                  </a:cubicBezTo>
                  <a:cubicBezTo>
                    <a:pt x="852" y="511"/>
                    <a:pt x="852" y="487"/>
                    <a:pt x="852" y="482"/>
                  </a:cubicBezTo>
                  <a:cubicBezTo>
                    <a:pt x="852" y="389"/>
                    <a:pt x="888" y="132"/>
                    <a:pt x="912" y="29"/>
                  </a:cubicBezTo>
                  <a:cubicBezTo>
                    <a:pt x="914" y="22"/>
                    <a:pt x="914" y="19"/>
                    <a:pt x="914" y="14"/>
                  </a:cubicBezTo>
                  <a:cubicBezTo>
                    <a:pt x="914" y="9"/>
                    <a:pt x="914" y="0"/>
                    <a:pt x="907" y="0"/>
                  </a:cubicBezTo>
                  <a:cubicBezTo>
                    <a:pt x="905" y="0"/>
                    <a:pt x="902" y="2"/>
                    <a:pt x="888" y="19"/>
                  </a:cubicBezTo>
                  <a:cubicBezTo>
                    <a:pt x="809" y="118"/>
                    <a:pt x="562" y="413"/>
                    <a:pt x="478" y="485"/>
                  </a:cubicBezTo>
                  <a:cubicBezTo>
                    <a:pt x="456" y="439"/>
                    <a:pt x="439" y="408"/>
                    <a:pt x="410" y="288"/>
                  </a:cubicBezTo>
                  <a:cubicBezTo>
                    <a:pt x="386" y="192"/>
                    <a:pt x="372" y="122"/>
                    <a:pt x="358" y="41"/>
                  </a:cubicBezTo>
                  <a:cubicBezTo>
                    <a:pt x="355" y="29"/>
                    <a:pt x="350" y="5"/>
                    <a:pt x="350" y="5"/>
                  </a:cubicBezTo>
                  <a:cubicBezTo>
                    <a:pt x="348" y="0"/>
                    <a:pt x="343" y="0"/>
                    <a:pt x="341" y="0"/>
                  </a:cubicBezTo>
                  <a:cubicBezTo>
                    <a:pt x="326" y="0"/>
                    <a:pt x="290" y="19"/>
                    <a:pt x="288" y="36"/>
                  </a:cubicBezTo>
                  <a:cubicBezTo>
                    <a:pt x="278" y="108"/>
                    <a:pt x="262" y="218"/>
                    <a:pt x="202" y="382"/>
                  </a:cubicBezTo>
                  <a:cubicBezTo>
                    <a:pt x="134" y="561"/>
                    <a:pt x="115" y="561"/>
                    <a:pt x="98" y="561"/>
                  </a:cubicBezTo>
                  <a:cubicBezTo>
                    <a:pt x="89" y="561"/>
                    <a:pt x="58" y="554"/>
                    <a:pt x="38" y="537"/>
                  </a:cubicBezTo>
                  <a:cubicBezTo>
                    <a:pt x="34" y="533"/>
                    <a:pt x="31" y="533"/>
                    <a:pt x="31" y="533"/>
                  </a:cubicBezTo>
                  <a:cubicBezTo>
                    <a:pt x="19" y="533"/>
                    <a:pt x="0" y="571"/>
                    <a:pt x="0" y="595"/>
                  </a:cubicBezTo>
                  <a:cubicBezTo>
                    <a:pt x="0" y="602"/>
                    <a:pt x="0" y="612"/>
                    <a:pt x="26" y="626"/>
                  </a:cubicBezTo>
                  <a:cubicBezTo>
                    <a:pt x="48" y="638"/>
                    <a:pt x="70" y="638"/>
                    <a:pt x="72" y="638"/>
                  </a:cubicBezTo>
                  <a:cubicBezTo>
                    <a:pt x="125" y="638"/>
                    <a:pt x="175" y="518"/>
                    <a:pt x="192" y="475"/>
                  </a:cubicBezTo>
                  <a:cubicBezTo>
                    <a:pt x="233" y="379"/>
                    <a:pt x="278" y="245"/>
                    <a:pt x="302" y="1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7" name="Freeform 21"/>
            <p:cNvSpPr>
              <a:spLocks noChangeArrowheads="1"/>
            </p:cNvSpPr>
            <p:nvPr/>
          </p:nvSpPr>
          <p:spPr bwMode="auto">
            <a:xfrm>
              <a:off x="2026" y="3493"/>
              <a:ext cx="7" cy="191"/>
            </a:xfrm>
            <a:custGeom>
              <a:avLst/>
              <a:gdLst>
                <a:gd name="T0" fmla="*/ 34 w 35"/>
                <a:gd name="T1" fmla="*/ 31 h 848"/>
                <a:gd name="T2" fmla="*/ 17 w 35"/>
                <a:gd name="T3" fmla="*/ 0 h 848"/>
                <a:gd name="T4" fmla="*/ 0 w 35"/>
                <a:gd name="T5" fmla="*/ 31 h 848"/>
                <a:gd name="T6" fmla="*/ 0 w 35"/>
                <a:gd name="T7" fmla="*/ 816 h 848"/>
                <a:gd name="T8" fmla="*/ 17 w 35"/>
                <a:gd name="T9" fmla="*/ 847 h 848"/>
                <a:gd name="T10" fmla="*/ 34 w 35"/>
                <a:gd name="T11" fmla="*/ 816 h 848"/>
                <a:gd name="T12" fmla="*/ 34 w 35"/>
                <a:gd name="T13" fmla="*/ 31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848">
                  <a:moveTo>
                    <a:pt x="34" y="31"/>
                  </a:moveTo>
                  <a:cubicBezTo>
                    <a:pt x="34" y="14"/>
                    <a:pt x="34" y="0"/>
                    <a:pt x="17" y="0"/>
                  </a:cubicBezTo>
                  <a:cubicBezTo>
                    <a:pt x="0" y="0"/>
                    <a:pt x="0" y="14"/>
                    <a:pt x="0" y="31"/>
                  </a:cubicBezTo>
                  <a:lnTo>
                    <a:pt x="0" y="816"/>
                  </a:lnTo>
                  <a:cubicBezTo>
                    <a:pt x="0" y="830"/>
                    <a:pt x="0" y="847"/>
                    <a:pt x="17" y="847"/>
                  </a:cubicBezTo>
                  <a:cubicBezTo>
                    <a:pt x="34" y="847"/>
                    <a:pt x="34" y="830"/>
                    <a:pt x="34" y="816"/>
                  </a:cubicBezTo>
                  <a:lnTo>
                    <a:pt x="34" y="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8" name="Freeform 22"/>
            <p:cNvSpPr>
              <a:spLocks noChangeArrowheads="1"/>
            </p:cNvSpPr>
            <p:nvPr/>
          </p:nvSpPr>
          <p:spPr bwMode="auto">
            <a:xfrm>
              <a:off x="2065" y="3469"/>
              <a:ext cx="59" cy="89"/>
            </a:xfrm>
            <a:custGeom>
              <a:avLst/>
              <a:gdLst>
                <a:gd name="T0" fmla="*/ 262 w 263"/>
                <a:gd name="T1" fmla="*/ 286 h 395"/>
                <a:gd name="T2" fmla="*/ 242 w 263"/>
                <a:gd name="T3" fmla="*/ 286 h 395"/>
                <a:gd name="T4" fmla="*/ 226 w 263"/>
                <a:gd name="T5" fmla="*/ 338 h 395"/>
                <a:gd name="T6" fmla="*/ 168 w 263"/>
                <a:gd name="T7" fmla="*/ 343 h 395"/>
                <a:gd name="T8" fmla="*/ 58 w 263"/>
                <a:gd name="T9" fmla="*/ 343 h 395"/>
                <a:gd name="T10" fmla="*/ 178 w 263"/>
                <a:gd name="T11" fmla="*/ 242 h 395"/>
                <a:gd name="T12" fmla="*/ 262 w 263"/>
                <a:gd name="T13" fmla="*/ 115 h 395"/>
                <a:gd name="T14" fmla="*/ 122 w 263"/>
                <a:gd name="T15" fmla="*/ 0 h 395"/>
                <a:gd name="T16" fmla="*/ 0 w 263"/>
                <a:gd name="T17" fmla="*/ 106 h 395"/>
                <a:gd name="T18" fmla="*/ 31 w 263"/>
                <a:gd name="T19" fmla="*/ 139 h 395"/>
                <a:gd name="T20" fmla="*/ 62 w 263"/>
                <a:gd name="T21" fmla="*/ 108 h 395"/>
                <a:gd name="T22" fmla="*/ 29 w 263"/>
                <a:gd name="T23" fmla="*/ 77 h 395"/>
                <a:gd name="T24" fmla="*/ 115 w 263"/>
                <a:gd name="T25" fmla="*/ 22 h 395"/>
                <a:gd name="T26" fmla="*/ 204 w 263"/>
                <a:gd name="T27" fmla="*/ 115 h 395"/>
                <a:gd name="T28" fmla="*/ 149 w 263"/>
                <a:gd name="T29" fmla="*/ 230 h 395"/>
                <a:gd name="T30" fmla="*/ 5 w 263"/>
                <a:gd name="T31" fmla="*/ 370 h 395"/>
                <a:gd name="T32" fmla="*/ 0 w 263"/>
                <a:gd name="T33" fmla="*/ 394 h 395"/>
                <a:gd name="T34" fmla="*/ 245 w 263"/>
                <a:gd name="T35" fmla="*/ 394 h 395"/>
                <a:gd name="T36" fmla="*/ 262 w 263"/>
                <a:gd name="T37" fmla="*/ 286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3" h="395">
                  <a:moveTo>
                    <a:pt x="262" y="286"/>
                  </a:moveTo>
                  <a:lnTo>
                    <a:pt x="242" y="286"/>
                  </a:lnTo>
                  <a:cubicBezTo>
                    <a:pt x="240" y="298"/>
                    <a:pt x="235" y="334"/>
                    <a:pt x="226" y="338"/>
                  </a:cubicBezTo>
                  <a:cubicBezTo>
                    <a:pt x="221" y="343"/>
                    <a:pt x="175" y="343"/>
                    <a:pt x="168" y="343"/>
                  </a:cubicBezTo>
                  <a:lnTo>
                    <a:pt x="58" y="343"/>
                  </a:lnTo>
                  <a:cubicBezTo>
                    <a:pt x="120" y="288"/>
                    <a:pt x="142" y="271"/>
                    <a:pt x="178" y="242"/>
                  </a:cubicBezTo>
                  <a:cubicBezTo>
                    <a:pt x="221" y="209"/>
                    <a:pt x="262" y="173"/>
                    <a:pt x="262" y="115"/>
                  </a:cubicBezTo>
                  <a:cubicBezTo>
                    <a:pt x="262" y="43"/>
                    <a:pt x="199" y="0"/>
                    <a:pt x="122" y="0"/>
                  </a:cubicBezTo>
                  <a:cubicBezTo>
                    <a:pt x="50" y="0"/>
                    <a:pt x="0" y="50"/>
                    <a:pt x="0" y="106"/>
                  </a:cubicBezTo>
                  <a:cubicBezTo>
                    <a:pt x="0" y="137"/>
                    <a:pt x="26" y="139"/>
                    <a:pt x="31" y="139"/>
                  </a:cubicBezTo>
                  <a:cubicBezTo>
                    <a:pt x="46" y="139"/>
                    <a:pt x="62" y="130"/>
                    <a:pt x="62" y="108"/>
                  </a:cubicBezTo>
                  <a:cubicBezTo>
                    <a:pt x="62" y="96"/>
                    <a:pt x="58" y="77"/>
                    <a:pt x="29" y="77"/>
                  </a:cubicBezTo>
                  <a:cubicBezTo>
                    <a:pt x="46" y="34"/>
                    <a:pt x="86" y="22"/>
                    <a:pt x="115" y="22"/>
                  </a:cubicBezTo>
                  <a:cubicBezTo>
                    <a:pt x="173" y="22"/>
                    <a:pt x="204" y="67"/>
                    <a:pt x="204" y="115"/>
                  </a:cubicBezTo>
                  <a:cubicBezTo>
                    <a:pt x="204" y="168"/>
                    <a:pt x="168" y="209"/>
                    <a:pt x="149" y="230"/>
                  </a:cubicBezTo>
                  <a:lnTo>
                    <a:pt x="5" y="370"/>
                  </a:lnTo>
                  <a:cubicBezTo>
                    <a:pt x="0" y="377"/>
                    <a:pt x="0" y="377"/>
                    <a:pt x="0" y="394"/>
                  </a:cubicBezTo>
                  <a:lnTo>
                    <a:pt x="245" y="394"/>
                  </a:lnTo>
                  <a:lnTo>
                    <a:pt x="262" y="28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39" name="Freeform 23"/>
            <p:cNvSpPr>
              <a:spLocks noChangeArrowheads="1"/>
            </p:cNvSpPr>
            <p:nvPr/>
          </p:nvSpPr>
          <p:spPr bwMode="auto">
            <a:xfrm>
              <a:off x="2214" y="3543"/>
              <a:ext cx="92" cy="92"/>
            </a:xfrm>
            <a:custGeom>
              <a:avLst/>
              <a:gdLst>
                <a:gd name="T0" fmla="*/ 204 w 409"/>
                <a:gd name="T1" fmla="*/ 180 h 409"/>
                <a:gd name="T2" fmla="*/ 36 w 409"/>
                <a:gd name="T3" fmla="*/ 12 h 409"/>
                <a:gd name="T4" fmla="*/ 17 w 409"/>
                <a:gd name="T5" fmla="*/ 0 h 409"/>
                <a:gd name="T6" fmla="*/ 0 w 409"/>
                <a:gd name="T7" fmla="*/ 17 h 409"/>
                <a:gd name="T8" fmla="*/ 12 w 409"/>
                <a:gd name="T9" fmla="*/ 34 h 409"/>
                <a:gd name="T10" fmla="*/ 180 w 409"/>
                <a:gd name="T11" fmla="*/ 204 h 409"/>
                <a:gd name="T12" fmla="*/ 12 w 409"/>
                <a:gd name="T13" fmla="*/ 374 h 409"/>
                <a:gd name="T14" fmla="*/ 0 w 409"/>
                <a:gd name="T15" fmla="*/ 391 h 409"/>
                <a:gd name="T16" fmla="*/ 17 w 409"/>
                <a:gd name="T17" fmla="*/ 408 h 409"/>
                <a:gd name="T18" fmla="*/ 36 w 409"/>
                <a:gd name="T19" fmla="*/ 396 h 409"/>
                <a:gd name="T20" fmla="*/ 204 w 409"/>
                <a:gd name="T21" fmla="*/ 228 h 409"/>
                <a:gd name="T22" fmla="*/ 379 w 409"/>
                <a:gd name="T23" fmla="*/ 403 h 409"/>
                <a:gd name="T24" fmla="*/ 391 w 409"/>
                <a:gd name="T25" fmla="*/ 408 h 409"/>
                <a:gd name="T26" fmla="*/ 408 w 409"/>
                <a:gd name="T27" fmla="*/ 391 h 409"/>
                <a:gd name="T28" fmla="*/ 406 w 409"/>
                <a:gd name="T29" fmla="*/ 382 h 409"/>
                <a:gd name="T30" fmla="*/ 228 w 409"/>
                <a:gd name="T31" fmla="*/ 204 h 409"/>
                <a:gd name="T32" fmla="*/ 384 w 409"/>
                <a:gd name="T33" fmla="*/ 48 h 409"/>
                <a:gd name="T34" fmla="*/ 406 w 409"/>
                <a:gd name="T35" fmla="*/ 29 h 409"/>
                <a:gd name="T36" fmla="*/ 408 w 409"/>
                <a:gd name="T37" fmla="*/ 17 h 409"/>
                <a:gd name="T38" fmla="*/ 391 w 409"/>
                <a:gd name="T39" fmla="*/ 0 h 409"/>
                <a:gd name="T40" fmla="*/ 372 w 409"/>
                <a:gd name="T41" fmla="*/ 12 h 409"/>
                <a:gd name="T42" fmla="*/ 204 w 409"/>
                <a:gd name="T43" fmla="*/ 18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" h="409">
                  <a:moveTo>
                    <a:pt x="204" y="180"/>
                  </a:moveTo>
                  <a:lnTo>
                    <a:pt x="36" y="12"/>
                  </a:lnTo>
                  <a:cubicBezTo>
                    <a:pt x="26" y="2"/>
                    <a:pt x="24" y="0"/>
                    <a:pt x="17" y="0"/>
                  </a:cubicBezTo>
                  <a:cubicBezTo>
                    <a:pt x="10" y="0"/>
                    <a:pt x="0" y="7"/>
                    <a:pt x="0" y="17"/>
                  </a:cubicBezTo>
                  <a:cubicBezTo>
                    <a:pt x="0" y="24"/>
                    <a:pt x="2" y="24"/>
                    <a:pt x="12" y="34"/>
                  </a:cubicBezTo>
                  <a:lnTo>
                    <a:pt x="180" y="204"/>
                  </a:lnTo>
                  <a:lnTo>
                    <a:pt x="12" y="374"/>
                  </a:lnTo>
                  <a:cubicBezTo>
                    <a:pt x="2" y="384"/>
                    <a:pt x="0" y="386"/>
                    <a:pt x="0" y="391"/>
                  </a:cubicBezTo>
                  <a:cubicBezTo>
                    <a:pt x="0" y="401"/>
                    <a:pt x="10" y="408"/>
                    <a:pt x="17" y="408"/>
                  </a:cubicBezTo>
                  <a:cubicBezTo>
                    <a:pt x="24" y="408"/>
                    <a:pt x="26" y="406"/>
                    <a:pt x="36" y="396"/>
                  </a:cubicBezTo>
                  <a:lnTo>
                    <a:pt x="204" y="228"/>
                  </a:lnTo>
                  <a:lnTo>
                    <a:pt x="379" y="403"/>
                  </a:lnTo>
                  <a:cubicBezTo>
                    <a:pt x="382" y="403"/>
                    <a:pt x="386" y="408"/>
                    <a:pt x="391" y="408"/>
                  </a:cubicBezTo>
                  <a:cubicBezTo>
                    <a:pt x="403" y="408"/>
                    <a:pt x="408" y="401"/>
                    <a:pt x="408" y="391"/>
                  </a:cubicBezTo>
                  <a:cubicBezTo>
                    <a:pt x="408" y="389"/>
                    <a:pt x="408" y="386"/>
                    <a:pt x="406" y="382"/>
                  </a:cubicBezTo>
                  <a:cubicBezTo>
                    <a:pt x="406" y="379"/>
                    <a:pt x="271" y="247"/>
                    <a:pt x="228" y="204"/>
                  </a:cubicBezTo>
                  <a:lnTo>
                    <a:pt x="384" y="48"/>
                  </a:lnTo>
                  <a:cubicBezTo>
                    <a:pt x="389" y="43"/>
                    <a:pt x="401" y="34"/>
                    <a:pt x="406" y="29"/>
                  </a:cubicBezTo>
                  <a:cubicBezTo>
                    <a:pt x="406" y="26"/>
                    <a:pt x="408" y="24"/>
                    <a:pt x="408" y="17"/>
                  </a:cubicBezTo>
                  <a:cubicBezTo>
                    <a:pt x="408" y="7"/>
                    <a:pt x="403" y="0"/>
                    <a:pt x="391" y="0"/>
                  </a:cubicBezTo>
                  <a:cubicBezTo>
                    <a:pt x="386" y="0"/>
                    <a:pt x="382" y="2"/>
                    <a:pt x="372" y="12"/>
                  </a:cubicBezTo>
                  <a:lnTo>
                    <a:pt x="204" y="18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0" name="Freeform 24"/>
            <p:cNvSpPr>
              <a:spLocks noChangeArrowheads="1"/>
            </p:cNvSpPr>
            <p:nvPr/>
          </p:nvSpPr>
          <p:spPr bwMode="auto">
            <a:xfrm>
              <a:off x="2396" y="3493"/>
              <a:ext cx="44" cy="191"/>
            </a:xfrm>
            <a:custGeom>
              <a:avLst/>
              <a:gdLst>
                <a:gd name="T0" fmla="*/ 197 w 198"/>
                <a:gd name="T1" fmla="*/ 837 h 848"/>
                <a:gd name="T2" fmla="*/ 182 w 198"/>
                <a:gd name="T3" fmla="*/ 818 h 848"/>
                <a:gd name="T4" fmla="*/ 48 w 198"/>
                <a:gd name="T5" fmla="*/ 422 h 848"/>
                <a:gd name="T6" fmla="*/ 185 w 198"/>
                <a:gd name="T7" fmla="*/ 24 h 848"/>
                <a:gd name="T8" fmla="*/ 197 w 198"/>
                <a:gd name="T9" fmla="*/ 10 h 848"/>
                <a:gd name="T10" fmla="*/ 187 w 198"/>
                <a:gd name="T11" fmla="*/ 0 h 848"/>
                <a:gd name="T12" fmla="*/ 53 w 198"/>
                <a:gd name="T13" fmla="*/ 166 h 848"/>
                <a:gd name="T14" fmla="*/ 0 w 198"/>
                <a:gd name="T15" fmla="*/ 422 h 848"/>
                <a:gd name="T16" fmla="*/ 55 w 198"/>
                <a:gd name="T17" fmla="*/ 686 h 848"/>
                <a:gd name="T18" fmla="*/ 187 w 198"/>
                <a:gd name="T19" fmla="*/ 847 h 848"/>
                <a:gd name="T20" fmla="*/ 197 w 198"/>
                <a:gd name="T21" fmla="*/ 837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8" h="848">
                  <a:moveTo>
                    <a:pt x="197" y="837"/>
                  </a:moveTo>
                  <a:cubicBezTo>
                    <a:pt x="197" y="835"/>
                    <a:pt x="197" y="833"/>
                    <a:pt x="182" y="818"/>
                  </a:cubicBezTo>
                  <a:cubicBezTo>
                    <a:pt x="77" y="713"/>
                    <a:pt x="48" y="552"/>
                    <a:pt x="48" y="422"/>
                  </a:cubicBezTo>
                  <a:cubicBezTo>
                    <a:pt x="48" y="276"/>
                    <a:pt x="82" y="130"/>
                    <a:pt x="185" y="24"/>
                  </a:cubicBezTo>
                  <a:cubicBezTo>
                    <a:pt x="197" y="12"/>
                    <a:pt x="197" y="12"/>
                    <a:pt x="197" y="10"/>
                  </a:cubicBezTo>
                  <a:cubicBezTo>
                    <a:pt x="197" y="2"/>
                    <a:pt x="192" y="0"/>
                    <a:pt x="187" y="0"/>
                  </a:cubicBezTo>
                  <a:cubicBezTo>
                    <a:pt x="180" y="0"/>
                    <a:pt x="103" y="58"/>
                    <a:pt x="53" y="166"/>
                  </a:cubicBezTo>
                  <a:cubicBezTo>
                    <a:pt x="10" y="259"/>
                    <a:pt x="0" y="353"/>
                    <a:pt x="0" y="422"/>
                  </a:cubicBezTo>
                  <a:cubicBezTo>
                    <a:pt x="0" y="489"/>
                    <a:pt x="10" y="593"/>
                    <a:pt x="55" y="686"/>
                  </a:cubicBezTo>
                  <a:cubicBezTo>
                    <a:pt x="106" y="792"/>
                    <a:pt x="180" y="847"/>
                    <a:pt x="187" y="847"/>
                  </a:cubicBezTo>
                  <a:cubicBezTo>
                    <a:pt x="192" y="847"/>
                    <a:pt x="197" y="845"/>
                    <a:pt x="197" y="83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1" name="Freeform 25"/>
            <p:cNvSpPr>
              <a:spLocks noChangeArrowheads="1"/>
            </p:cNvSpPr>
            <p:nvPr/>
          </p:nvSpPr>
          <p:spPr bwMode="auto">
            <a:xfrm>
              <a:off x="2457" y="3553"/>
              <a:ext cx="94" cy="121"/>
            </a:xfrm>
            <a:custGeom>
              <a:avLst/>
              <a:gdLst>
                <a:gd name="T0" fmla="*/ 122 w 419"/>
                <a:gd name="T1" fmla="*/ 55 h 538"/>
                <a:gd name="T2" fmla="*/ 122 w 419"/>
                <a:gd name="T3" fmla="*/ 0 h 538"/>
                <a:gd name="T4" fmla="*/ 0 w 419"/>
                <a:gd name="T5" fmla="*/ 10 h 538"/>
                <a:gd name="T6" fmla="*/ 0 w 419"/>
                <a:gd name="T7" fmla="*/ 36 h 538"/>
                <a:gd name="T8" fmla="*/ 67 w 419"/>
                <a:gd name="T9" fmla="*/ 77 h 538"/>
                <a:gd name="T10" fmla="*/ 67 w 419"/>
                <a:gd name="T11" fmla="*/ 475 h 538"/>
                <a:gd name="T12" fmla="*/ 0 w 419"/>
                <a:gd name="T13" fmla="*/ 511 h 538"/>
                <a:gd name="T14" fmla="*/ 0 w 419"/>
                <a:gd name="T15" fmla="*/ 537 h 538"/>
                <a:gd name="T16" fmla="*/ 96 w 419"/>
                <a:gd name="T17" fmla="*/ 535 h 538"/>
                <a:gd name="T18" fmla="*/ 190 w 419"/>
                <a:gd name="T19" fmla="*/ 537 h 538"/>
                <a:gd name="T20" fmla="*/ 190 w 419"/>
                <a:gd name="T21" fmla="*/ 511 h 538"/>
                <a:gd name="T22" fmla="*/ 125 w 419"/>
                <a:gd name="T23" fmla="*/ 475 h 538"/>
                <a:gd name="T24" fmla="*/ 125 w 419"/>
                <a:gd name="T25" fmla="*/ 331 h 538"/>
                <a:gd name="T26" fmla="*/ 125 w 419"/>
                <a:gd name="T27" fmla="*/ 324 h 538"/>
                <a:gd name="T28" fmla="*/ 228 w 419"/>
                <a:gd name="T29" fmla="*/ 384 h 538"/>
                <a:gd name="T30" fmla="*/ 418 w 419"/>
                <a:gd name="T31" fmla="*/ 192 h 538"/>
                <a:gd name="T32" fmla="*/ 240 w 419"/>
                <a:gd name="T33" fmla="*/ 0 h 538"/>
                <a:gd name="T34" fmla="*/ 122 w 419"/>
                <a:gd name="T35" fmla="*/ 55 h 538"/>
                <a:gd name="T36" fmla="*/ 125 w 419"/>
                <a:gd name="T37" fmla="*/ 278 h 538"/>
                <a:gd name="T38" fmla="*/ 125 w 419"/>
                <a:gd name="T39" fmla="*/ 89 h 538"/>
                <a:gd name="T40" fmla="*/ 233 w 419"/>
                <a:gd name="T41" fmla="*/ 22 h 538"/>
                <a:gd name="T42" fmla="*/ 348 w 419"/>
                <a:gd name="T43" fmla="*/ 192 h 538"/>
                <a:gd name="T44" fmla="*/ 226 w 419"/>
                <a:gd name="T45" fmla="*/ 365 h 538"/>
                <a:gd name="T46" fmla="*/ 137 w 419"/>
                <a:gd name="T47" fmla="*/ 314 h 538"/>
                <a:gd name="T48" fmla="*/ 125 w 419"/>
                <a:gd name="T49" fmla="*/ 27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9" h="538">
                  <a:moveTo>
                    <a:pt x="122" y="55"/>
                  </a:moveTo>
                  <a:lnTo>
                    <a:pt x="122" y="0"/>
                  </a:lnTo>
                  <a:lnTo>
                    <a:pt x="0" y="10"/>
                  </a:lnTo>
                  <a:lnTo>
                    <a:pt x="0" y="36"/>
                  </a:lnTo>
                  <a:cubicBezTo>
                    <a:pt x="60" y="36"/>
                    <a:pt x="67" y="41"/>
                    <a:pt x="67" y="77"/>
                  </a:cubicBezTo>
                  <a:lnTo>
                    <a:pt x="67" y="475"/>
                  </a:lnTo>
                  <a:cubicBezTo>
                    <a:pt x="67" y="511"/>
                    <a:pt x="58" y="511"/>
                    <a:pt x="0" y="511"/>
                  </a:cubicBezTo>
                  <a:lnTo>
                    <a:pt x="0" y="537"/>
                  </a:lnTo>
                  <a:cubicBezTo>
                    <a:pt x="29" y="537"/>
                    <a:pt x="72" y="535"/>
                    <a:pt x="96" y="535"/>
                  </a:cubicBezTo>
                  <a:cubicBezTo>
                    <a:pt x="118" y="535"/>
                    <a:pt x="161" y="537"/>
                    <a:pt x="190" y="537"/>
                  </a:cubicBezTo>
                  <a:lnTo>
                    <a:pt x="190" y="511"/>
                  </a:lnTo>
                  <a:cubicBezTo>
                    <a:pt x="134" y="511"/>
                    <a:pt x="125" y="511"/>
                    <a:pt x="125" y="475"/>
                  </a:cubicBezTo>
                  <a:lnTo>
                    <a:pt x="125" y="331"/>
                  </a:lnTo>
                  <a:lnTo>
                    <a:pt x="125" y="324"/>
                  </a:lnTo>
                  <a:cubicBezTo>
                    <a:pt x="130" y="338"/>
                    <a:pt x="163" y="384"/>
                    <a:pt x="228" y="384"/>
                  </a:cubicBezTo>
                  <a:cubicBezTo>
                    <a:pt x="329" y="384"/>
                    <a:pt x="418" y="300"/>
                    <a:pt x="418" y="192"/>
                  </a:cubicBezTo>
                  <a:cubicBezTo>
                    <a:pt x="418" y="84"/>
                    <a:pt x="336" y="0"/>
                    <a:pt x="240" y="0"/>
                  </a:cubicBezTo>
                  <a:cubicBezTo>
                    <a:pt x="175" y="0"/>
                    <a:pt x="139" y="38"/>
                    <a:pt x="122" y="55"/>
                  </a:cubicBezTo>
                  <a:close/>
                  <a:moveTo>
                    <a:pt x="125" y="278"/>
                  </a:moveTo>
                  <a:lnTo>
                    <a:pt x="125" y="89"/>
                  </a:lnTo>
                  <a:cubicBezTo>
                    <a:pt x="149" y="46"/>
                    <a:pt x="190" y="22"/>
                    <a:pt x="233" y="22"/>
                  </a:cubicBezTo>
                  <a:cubicBezTo>
                    <a:pt x="295" y="22"/>
                    <a:pt x="348" y="96"/>
                    <a:pt x="348" y="192"/>
                  </a:cubicBezTo>
                  <a:cubicBezTo>
                    <a:pt x="348" y="293"/>
                    <a:pt x="288" y="365"/>
                    <a:pt x="226" y="365"/>
                  </a:cubicBezTo>
                  <a:cubicBezTo>
                    <a:pt x="192" y="365"/>
                    <a:pt x="158" y="348"/>
                    <a:pt x="137" y="314"/>
                  </a:cubicBezTo>
                  <a:cubicBezTo>
                    <a:pt x="125" y="295"/>
                    <a:pt x="125" y="295"/>
                    <a:pt x="125" y="27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2" name="Freeform 26"/>
            <p:cNvSpPr>
              <a:spLocks noChangeArrowheads="1"/>
            </p:cNvSpPr>
            <p:nvPr/>
          </p:nvSpPr>
          <p:spPr bwMode="auto">
            <a:xfrm>
              <a:off x="2565" y="3504"/>
              <a:ext cx="96" cy="133"/>
            </a:xfrm>
            <a:custGeom>
              <a:avLst/>
              <a:gdLst>
                <a:gd name="T0" fmla="*/ 67 w 426"/>
                <a:gd name="T1" fmla="*/ 523 h 589"/>
                <a:gd name="T2" fmla="*/ 0 w 426"/>
                <a:gd name="T3" fmla="*/ 561 h 589"/>
                <a:gd name="T4" fmla="*/ 0 w 426"/>
                <a:gd name="T5" fmla="*/ 588 h 589"/>
                <a:gd name="T6" fmla="*/ 96 w 426"/>
                <a:gd name="T7" fmla="*/ 585 h 589"/>
                <a:gd name="T8" fmla="*/ 190 w 426"/>
                <a:gd name="T9" fmla="*/ 588 h 589"/>
                <a:gd name="T10" fmla="*/ 190 w 426"/>
                <a:gd name="T11" fmla="*/ 561 h 589"/>
                <a:gd name="T12" fmla="*/ 125 w 426"/>
                <a:gd name="T13" fmla="*/ 523 h 589"/>
                <a:gd name="T14" fmla="*/ 125 w 426"/>
                <a:gd name="T15" fmla="*/ 367 h 589"/>
                <a:gd name="T16" fmla="*/ 238 w 426"/>
                <a:gd name="T17" fmla="*/ 233 h 589"/>
                <a:gd name="T18" fmla="*/ 302 w 426"/>
                <a:gd name="T19" fmla="*/ 326 h 589"/>
                <a:gd name="T20" fmla="*/ 302 w 426"/>
                <a:gd name="T21" fmla="*/ 523 h 589"/>
                <a:gd name="T22" fmla="*/ 235 w 426"/>
                <a:gd name="T23" fmla="*/ 561 h 589"/>
                <a:gd name="T24" fmla="*/ 235 w 426"/>
                <a:gd name="T25" fmla="*/ 588 h 589"/>
                <a:gd name="T26" fmla="*/ 331 w 426"/>
                <a:gd name="T27" fmla="*/ 585 h 589"/>
                <a:gd name="T28" fmla="*/ 425 w 426"/>
                <a:gd name="T29" fmla="*/ 588 h 589"/>
                <a:gd name="T30" fmla="*/ 425 w 426"/>
                <a:gd name="T31" fmla="*/ 561 h 589"/>
                <a:gd name="T32" fmla="*/ 360 w 426"/>
                <a:gd name="T33" fmla="*/ 535 h 589"/>
                <a:gd name="T34" fmla="*/ 360 w 426"/>
                <a:gd name="T35" fmla="*/ 374 h 589"/>
                <a:gd name="T36" fmla="*/ 334 w 426"/>
                <a:gd name="T37" fmla="*/ 245 h 589"/>
                <a:gd name="T38" fmla="*/ 245 w 426"/>
                <a:gd name="T39" fmla="*/ 214 h 589"/>
                <a:gd name="T40" fmla="*/ 122 w 426"/>
                <a:gd name="T41" fmla="*/ 295 h 589"/>
                <a:gd name="T42" fmla="*/ 122 w 426"/>
                <a:gd name="T43" fmla="*/ 0 h 589"/>
                <a:gd name="T44" fmla="*/ 0 w 426"/>
                <a:gd name="T45" fmla="*/ 10 h 589"/>
                <a:gd name="T46" fmla="*/ 0 w 426"/>
                <a:gd name="T47" fmla="*/ 36 h 589"/>
                <a:gd name="T48" fmla="*/ 67 w 426"/>
                <a:gd name="T49" fmla="*/ 84 h 589"/>
                <a:gd name="T50" fmla="*/ 67 w 426"/>
                <a:gd name="T51" fmla="*/ 523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6" h="589">
                  <a:moveTo>
                    <a:pt x="67" y="523"/>
                  </a:moveTo>
                  <a:cubicBezTo>
                    <a:pt x="67" y="561"/>
                    <a:pt x="58" y="561"/>
                    <a:pt x="0" y="561"/>
                  </a:cubicBezTo>
                  <a:lnTo>
                    <a:pt x="0" y="588"/>
                  </a:lnTo>
                  <a:cubicBezTo>
                    <a:pt x="29" y="585"/>
                    <a:pt x="72" y="585"/>
                    <a:pt x="96" y="585"/>
                  </a:cubicBezTo>
                  <a:cubicBezTo>
                    <a:pt x="118" y="585"/>
                    <a:pt x="161" y="585"/>
                    <a:pt x="190" y="588"/>
                  </a:cubicBezTo>
                  <a:lnTo>
                    <a:pt x="190" y="561"/>
                  </a:lnTo>
                  <a:cubicBezTo>
                    <a:pt x="134" y="561"/>
                    <a:pt x="125" y="561"/>
                    <a:pt x="125" y="523"/>
                  </a:cubicBezTo>
                  <a:lnTo>
                    <a:pt x="125" y="367"/>
                  </a:lnTo>
                  <a:cubicBezTo>
                    <a:pt x="125" y="278"/>
                    <a:pt x="185" y="233"/>
                    <a:pt x="238" y="233"/>
                  </a:cubicBezTo>
                  <a:cubicBezTo>
                    <a:pt x="293" y="233"/>
                    <a:pt x="302" y="278"/>
                    <a:pt x="302" y="326"/>
                  </a:cubicBezTo>
                  <a:lnTo>
                    <a:pt x="302" y="523"/>
                  </a:lnTo>
                  <a:cubicBezTo>
                    <a:pt x="302" y="561"/>
                    <a:pt x="293" y="561"/>
                    <a:pt x="235" y="561"/>
                  </a:cubicBezTo>
                  <a:lnTo>
                    <a:pt x="235" y="588"/>
                  </a:lnTo>
                  <a:cubicBezTo>
                    <a:pt x="264" y="585"/>
                    <a:pt x="307" y="585"/>
                    <a:pt x="331" y="585"/>
                  </a:cubicBezTo>
                  <a:cubicBezTo>
                    <a:pt x="353" y="585"/>
                    <a:pt x="396" y="585"/>
                    <a:pt x="425" y="588"/>
                  </a:cubicBezTo>
                  <a:lnTo>
                    <a:pt x="425" y="561"/>
                  </a:lnTo>
                  <a:cubicBezTo>
                    <a:pt x="382" y="561"/>
                    <a:pt x="360" y="561"/>
                    <a:pt x="360" y="535"/>
                  </a:cubicBezTo>
                  <a:lnTo>
                    <a:pt x="360" y="374"/>
                  </a:lnTo>
                  <a:cubicBezTo>
                    <a:pt x="360" y="302"/>
                    <a:pt x="360" y="276"/>
                    <a:pt x="334" y="245"/>
                  </a:cubicBezTo>
                  <a:cubicBezTo>
                    <a:pt x="322" y="230"/>
                    <a:pt x="293" y="214"/>
                    <a:pt x="245" y="214"/>
                  </a:cubicBezTo>
                  <a:cubicBezTo>
                    <a:pt x="173" y="214"/>
                    <a:pt x="137" y="264"/>
                    <a:pt x="122" y="295"/>
                  </a:cubicBezTo>
                  <a:lnTo>
                    <a:pt x="122" y="0"/>
                  </a:lnTo>
                  <a:lnTo>
                    <a:pt x="0" y="10"/>
                  </a:lnTo>
                  <a:lnTo>
                    <a:pt x="0" y="36"/>
                  </a:lnTo>
                  <a:cubicBezTo>
                    <a:pt x="60" y="36"/>
                    <a:pt x="67" y="41"/>
                    <a:pt x="67" y="84"/>
                  </a:cubicBezTo>
                  <a:lnTo>
                    <a:pt x="67" y="52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3" name="Freeform 27"/>
            <p:cNvSpPr>
              <a:spLocks noChangeArrowheads="1"/>
            </p:cNvSpPr>
            <p:nvPr/>
          </p:nvSpPr>
          <p:spPr bwMode="auto">
            <a:xfrm>
              <a:off x="2673" y="3551"/>
              <a:ext cx="86" cy="87"/>
            </a:xfrm>
            <a:custGeom>
              <a:avLst/>
              <a:gdLst>
                <a:gd name="T0" fmla="*/ 247 w 383"/>
                <a:gd name="T1" fmla="*/ 314 h 390"/>
                <a:gd name="T2" fmla="*/ 312 w 383"/>
                <a:gd name="T3" fmla="*/ 384 h 390"/>
                <a:gd name="T4" fmla="*/ 382 w 383"/>
                <a:gd name="T5" fmla="*/ 305 h 390"/>
                <a:gd name="T6" fmla="*/ 382 w 383"/>
                <a:gd name="T7" fmla="*/ 257 h 390"/>
                <a:gd name="T8" fmla="*/ 360 w 383"/>
                <a:gd name="T9" fmla="*/ 257 h 390"/>
                <a:gd name="T10" fmla="*/ 360 w 383"/>
                <a:gd name="T11" fmla="*/ 305 h 390"/>
                <a:gd name="T12" fmla="*/ 331 w 383"/>
                <a:gd name="T13" fmla="*/ 358 h 390"/>
                <a:gd name="T14" fmla="*/ 300 w 383"/>
                <a:gd name="T15" fmla="*/ 317 h 390"/>
                <a:gd name="T16" fmla="*/ 300 w 383"/>
                <a:gd name="T17" fmla="*/ 146 h 390"/>
                <a:gd name="T18" fmla="*/ 269 w 383"/>
                <a:gd name="T19" fmla="*/ 46 h 390"/>
                <a:gd name="T20" fmla="*/ 154 w 383"/>
                <a:gd name="T21" fmla="*/ 0 h 390"/>
                <a:gd name="T22" fmla="*/ 24 w 383"/>
                <a:gd name="T23" fmla="*/ 96 h 390"/>
                <a:gd name="T24" fmla="*/ 62 w 383"/>
                <a:gd name="T25" fmla="*/ 134 h 390"/>
                <a:gd name="T26" fmla="*/ 103 w 383"/>
                <a:gd name="T27" fmla="*/ 96 h 390"/>
                <a:gd name="T28" fmla="*/ 60 w 383"/>
                <a:gd name="T29" fmla="*/ 58 h 390"/>
                <a:gd name="T30" fmla="*/ 151 w 383"/>
                <a:gd name="T31" fmla="*/ 19 h 390"/>
                <a:gd name="T32" fmla="*/ 240 w 383"/>
                <a:gd name="T33" fmla="*/ 127 h 390"/>
                <a:gd name="T34" fmla="*/ 240 w 383"/>
                <a:gd name="T35" fmla="*/ 158 h 390"/>
                <a:gd name="T36" fmla="*/ 84 w 383"/>
                <a:gd name="T37" fmla="*/ 190 h 390"/>
                <a:gd name="T38" fmla="*/ 0 w 383"/>
                <a:gd name="T39" fmla="*/ 300 h 390"/>
                <a:gd name="T40" fmla="*/ 134 w 383"/>
                <a:gd name="T41" fmla="*/ 389 h 390"/>
                <a:gd name="T42" fmla="*/ 247 w 383"/>
                <a:gd name="T43" fmla="*/ 314 h 390"/>
                <a:gd name="T44" fmla="*/ 240 w 383"/>
                <a:gd name="T45" fmla="*/ 175 h 390"/>
                <a:gd name="T46" fmla="*/ 240 w 383"/>
                <a:gd name="T47" fmla="*/ 262 h 390"/>
                <a:gd name="T48" fmla="*/ 142 w 383"/>
                <a:gd name="T49" fmla="*/ 370 h 390"/>
                <a:gd name="T50" fmla="*/ 65 w 383"/>
                <a:gd name="T51" fmla="*/ 298 h 390"/>
                <a:gd name="T52" fmla="*/ 240 w 383"/>
                <a:gd name="T53" fmla="*/ 17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3" h="390">
                  <a:moveTo>
                    <a:pt x="247" y="314"/>
                  </a:moveTo>
                  <a:cubicBezTo>
                    <a:pt x="250" y="348"/>
                    <a:pt x="274" y="384"/>
                    <a:pt x="312" y="384"/>
                  </a:cubicBezTo>
                  <a:cubicBezTo>
                    <a:pt x="331" y="384"/>
                    <a:pt x="382" y="372"/>
                    <a:pt x="382" y="305"/>
                  </a:cubicBezTo>
                  <a:lnTo>
                    <a:pt x="382" y="257"/>
                  </a:lnTo>
                  <a:lnTo>
                    <a:pt x="360" y="257"/>
                  </a:lnTo>
                  <a:lnTo>
                    <a:pt x="360" y="305"/>
                  </a:lnTo>
                  <a:cubicBezTo>
                    <a:pt x="360" y="353"/>
                    <a:pt x="338" y="358"/>
                    <a:pt x="331" y="358"/>
                  </a:cubicBezTo>
                  <a:cubicBezTo>
                    <a:pt x="302" y="358"/>
                    <a:pt x="300" y="319"/>
                    <a:pt x="300" y="317"/>
                  </a:cubicBezTo>
                  <a:lnTo>
                    <a:pt x="300" y="146"/>
                  </a:lnTo>
                  <a:cubicBezTo>
                    <a:pt x="300" y="110"/>
                    <a:pt x="300" y="77"/>
                    <a:pt x="269" y="46"/>
                  </a:cubicBezTo>
                  <a:cubicBezTo>
                    <a:pt x="235" y="14"/>
                    <a:pt x="192" y="0"/>
                    <a:pt x="154" y="0"/>
                  </a:cubicBezTo>
                  <a:cubicBezTo>
                    <a:pt x="84" y="0"/>
                    <a:pt x="24" y="41"/>
                    <a:pt x="24" y="96"/>
                  </a:cubicBezTo>
                  <a:cubicBezTo>
                    <a:pt x="24" y="120"/>
                    <a:pt x="41" y="134"/>
                    <a:pt x="62" y="134"/>
                  </a:cubicBezTo>
                  <a:cubicBezTo>
                    <a:pt x="86" y="134"/>
                    <a:pt x="103" y="118"/>
                    <a:pt x="103" y="96"/>
                  </a:cubicBezTo>
                  <a:cubicBezTo>
                    <a:pt x="103" y="86"/>
                    <a:pt x="98" y="58"/>
                    <a:pt x="60" y="58"/>
                  </a:cubicBezTo>
                  <a:cubicBezTo>
                    <a:pt x="82" y="29"/>
                    <a:pt x="125" y="19"/>
                    <a:pt x="151" y="19"/>
                  </a:cubicBezTo>
                  <a:cubicBezTo>
                    <a:pt x="192" y="19"/>
                    <a:pt x="240" y="53"/>
                    <a:pt x="240" y="127"/>
                  </a:cubicBezTo>
                  <a:lnTo>
                    <a:pt x="240" y="158"/>
                  </a:lnTo>
                  <a:cubicBezTo>
                    <a:pt x="197" y="161"/>
                    <a:pt x="139" y="163"/>
                    <a:pt x="84" y="190"/>
                  </a:cubicBezTo>
                  <a:cubicBezTo>
                    <a:pt x="22" y="218"/>
                    <a:pt x="0" y="262"/>
                    <a:pt x="0" y="300"/>
                  </a:cubicBezTo>
                  <a:cubicBezTo>
                    <a:pt x="0" y="367"/>
                    <a:pt x="82" y="389"/>
                    <a:pt x="134" y="389"/>
                  </a:cubicBezTo>
                  <a:cubicBezTo>
                    <a:pt x="192" y="389"/>
                    <a:pt x="230" y="355"/>
                    <a:pt x="247" y="314"/>
                  </a:cubicBezTo>
                  <a:close/>
                  <a:moveTo>
                    <a:pt x="240" y="175"/>
                  </a:moveTo>
                  <a:lnTo>
                    <a:pt x="240" y="262"/>
                  </a:lnTo>
                  <a:cubicBezTo>
                    <a:pt x="240" y="341"/>
                    <a:pt x="180" y="370"/>
                    <a:pt x="142" y="370"/>
                  </a:cubicBezTo>
                  <a:cubicBezTo>
                    <a:pt x="101" y="370"/>
                    <a:pt x="65" y="341"/>
                    <a:pt x="65" y="298"/>
                  </a:cubicBezTo>
                  <a:cubicBezTo>
                    <a:pt x="65" y="252"/>
                    <a:pt x="101" y="180"/>
                    <a:pt x="240" y="17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4" name="Freeform 28"/>
            <p:cNvSpPr>
              <a:spLocks noChangeArrowheads="1"/>
            </p:cNvSpPr>
            <p:nvPr/>
          </p:nvSpPr>
          <p:spPr bwMode="auto">
            <a:xfrm>
              <a:off x="2768" y="3551"/>
              <a:ext cx="62" cy="87"/>
            </a:xfrm>
            <a:custGeom>
              <a:avLst/>
              <a:gdLst>
                <a:gd name="T0" fmla="*/ 149 w 277"/>
                <a:gd name="T1" fmla="*/ 216 h 390"/>
                <a:gd name="T2" fmla="*/ 235 w 277"/>
                <a:gd name="T3" fmla="*/ 293 h 390"/>
                <a:gd name="T4" fmla="*/ 142 w 277"/>
                <a:gd name="T5" fmla="*/ 370 h 390"/>
                <a:gd name="T6" fmla="*/ 24 w 277"/>
                <a:gd name="T7" fmla="*/ 250 h 390"/>
                <a:gd name="T8" fmla="*/ 12 w 277"/>
                <a:gd name="T9" fmla="*/ 235 h 390"/>
                <a:gd name="T10" fmla="*/ 0 w 277"/>
                <a:gd name="T11" fmla="*/ 257 h 390"/>
                <a:gd name="T12" fmla="*/ 0 w 277"/>
                <a:gd name="T13" fmla="*/ 367 h 390"/>
                <a:gd name="T14" fmla="*/ 10 w 277"/>
                <a:gd name="T15" fmla="*/ 389 h 390"/>
                <a:gd name="T16" fmla="*/ 31 w 277"/>
                <a:gd name="T17" fmla="*/ 372 h 390"/>
                <a:gd name="T18" fmla="*/ 48 w 277"/>
                <a:gd name="T19" fmla="*/ 353 h 390"/>
                <a:gd name="T20" fmla="*/ 142 w 277"/>
                <a:gd name="T21" fmla="*/ 389 h 390"/>
                <a:gd name="T22" fmla="*/ 276 w 277"/>
                <a:gd name="T23" fmla="*/ 271 h 390"/>
                <a:gd name="T24" fmla="*/ 242 w 277"/>
                <a:gd name="T25" fmla="*/ 190 h 390"/>
                <a:gd name="T26" fmla="*/ 144 w 277"/>
                <a:gd name="T27" fmla="*/ 149 h 390"/>
                <a:gd name="T28" fmla="*/ 41 w 277"/>
                <a:gd name="T29" fmla="*/ 82 h 390"/>
                <a:gd name="T30" fmla="*/ 134 w 277"/>
                <a:gd name="T31" fmla="*/ 17 h 390"/>
                <a:gd name="T32" fmla="*/ 235 w 277"/>
                <a:gd name="T33" fmla="*/ 118 h 390"/>
                <a:gd name="T34" fmla="*/ 245 w 277"/>
                <a:gd name="T35" fmla="*/ 127 h 390"/>
                <a:gd name="T36" fmla="*/ 257 w 277"/>
                <a:gd name="T37" fmla="*/ 106 h 390"/>
                <a:gd name="T38" fmla="*/ 257 w 277"/>
                <a:gd name="T39" fmla="*/ 19 h 390"/>
                <a:gd name="T40" fmla="*/ 247 w 277"/>
                <a:gd name="T41" fmla="*/ 0 h 390"/>
                <a:gd name="T42" fmla="*/ 230 w 277"/>
                <a:gd name="T43" fmla="*/ 10 h 390"/>
                <a:gd name="T44" fmla="*/ 216 w 277"/>
                <a:gd name="T45" fmla="*/ 24 h 390"/>
                <a:gd name="T46" fmla="*/ 134 w 277"/>
                <a:gd name="T47" fmla="*/ 0 h 390"/>
                <a:gd name="T48" fmla="*/ 0 w 277"/>
                <a:gd name="T49" fmla="*/ 103 h 390"/>
                <a:gd name="T50" fmla="*/ 36 w 277"/>
                <a:gd name="T51" fmla="*/ 175 h 390"/>
                <a:gd name="T52" fmla="*/ 149 w 277"/>
                <a:gd name="T53" fmla="*/ 216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7" h="390">
                  <a:moveTo>
                    <a:pt x="149" y="216"/>
                  </a:moveTo>
                  <a:cubicBezTo>
                    <a:pt x="166" y="218"/>
                    <a:pt x="235" y="233"/>
                    <a:pt x="235" y="293"/>
                  </a:cubicBezTo>
                  <a:cubicBezTo>
                    <a:pt x="235" y="336"/>
                    <a:pt x="206" y="370"/>
                    <a:pt x="142" y="370"/>
                  </a:cubicBezTo>
                  <a:cubicBezTo>
                    <a:pt x="70" y="370"/>
                    <a:pt x="38" y="322"/>
                    <a:pt x="24" y="250"/>
                  </a:cubicBezTo>
                  <a:cubicBezTo>
                    <a:pt x="19" y="238"/>
                    <a:pt x="19" y="235"/>
                    <a:pt x="12" y="235"/>
                  </a:cubicBezTo>
                  <a:cubicBezTo>
                    <a:pt x="0" y="235"/>
                    <a:pt x="0" y="242"/>
                    <a:pt x="0" y="257"/>
                  </a:cubicBezTo>
                  <a:lnTo>
                    <a:pt x="0" y="367"/>
                  </a:lnTo>
                  <a:cubicBezTo>
                    <a:pt x="0" y="382"/>
                    <a:pt x="0" y="389"/>
                    <a:pt x="10" y="389"/>
                  </a:cubicBezTo>
                  <a:cubicBezTo>
                    <a:pt x="14" y="389"/>
                    <a:pt x="14" y="389"/>
                    <a:pt x="31" y="372"/>
                  </a:cubicBezTo>
                  <a:cubicBezTo>
                    <a:pt x="31" y="370"/>
                    <a:pt x="31" y="367"/>
                    <a:pt x="48" y="353"/>
                  </a:cubicBezTo>
                  <a:cubicBezTo>
                    <a:pt x="84" y="389"/>
                    <a:pt x="122" y="389"/>
                    <a:pt x="142" y="389"/>
                  </a:cubicBezTo>
                  <a:cubicBezTo>
                    <a:pt x="238" y="389"/>
                    <a:pt x="276" y="331"/>
                    <a:pt x="276" y="271"/>
                  </a:cubicBezTo>
                  <a:cubicBezTo>
                    <a:pt x="276" y="226"/>
                    <a:pt x="252" y="202"/>
                    <a:pt x="242" y="190"/>
                  </a:cubicBezTo>
                  <a:cubicBezTo>
                    <a:pt x="214" y="163"/>
                    <a:pt x="180" y="156"/>
                    <a:pt x="144" y="149"/>
                  </a:cubicBezTo>
                  <a:cubicBezTo>
                    <a:pt x="98" y="142"/>
                    <a:pt x="41" y="130"/>
                    <a:pt x="41" y="82"/>
                  </a:cubicBezTo>
                  <a:cubicBezTo>
                    <a:pt x="41" y="50"/>
                    <a:pt x="62" y="17"/>
                    <a:pt x="134" y="17"/>
                  </a:cubicBezTo>
                  <a:cubicBezTo>
                    <a:pt x="228" y="17"/>
                    <a:pt x="233" y="91"/>
                    <a:pt x="235" y="118"/>
                  </a:cubicBezTo>
                  <a:cubicBezTo>
                    <a:pt x="235" y="127"/>
                    <a:pt x="242" y="127"/>
                    <a:pt x="245" y="127"/>
                  </a:cubicBezTo>
                  <a:cubicBezTo>
                    <a:pt x="257" y="127"/>
                    <a:pt x="257" y="122"/>
                    <a:pt x="257" y="106"/>
                  </a:cubicBezTo>
                  <a:lnTo>
                    <a:pt x="257" y="19"/>
                  </a:lnTo>
                  <a:cubicBezTo>
                    <a:pt x="257" y="5"/>
                    <a:pt x="257" y="0"/>
                    <a:pt x="247" y="0"/>
                  </a:cubicBezTo>
                  <a:cubicBezTo>
                    <a:pt x="242" y="0"/>
                    <a:pt x="240" y="0"/>
                    <a:pt x="230" y="10"/>
                  </a:cubicBezTo>
                  <a:cubicBezTo>
                    <a:pt x="228" y="14"/>
                    <a:pt x="218" y="22"/>
                    <a:pt x="216" y="24"/>
                  </a:cubicBezTo>
                  <a:cubicBezTo>
                    <a:pt x="182" y="0"/>
                    <a:pt x="149" y="0"/>
                    <a:pt x="134" y="0"/>
                  </a:cubicBezTo>
                  <a:cubicBezTo>
                    <a:pt x="31" y="0"/>
                    <a:pt x="0" y="58"/>
                    <a:pt x="0" y="103"/>
                  </a:cubicBezTo>
                  <a:cubicBezTo>
                    <a:pt x="0" y="134"/>
                    <a:pt x="14" y="158"/>
                    <a:pt x="36" y="175"/>
                  </a:cubicBezTo>
                  <a:cubicBezTo>
                    <a:pt x="62" y="199"/>
                    <a:pt x="86" y="204"/>
                    <a:pt x="149" y="21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5" name="Freeform 29"/>
            <p:cNvSpPr>
              <a:spLocks noChangeArrowheads="1"/>
            </p:cNvSpPr>
            <p:nvPr/>
          </p:nvSpPr>
          <p:spPr bwMode="auto">
            <a:xfrm>
              <a:off x="2842" y="3551"/>
              <a:ext cx="74" cy="87"/>
            </a:xfrm>
            <a:custGeom>
              <a:avLst/>
              <a:gdLst>
                <a:gd name="T0" fmla="*/ 72 w 330"/>
                <a:gd name="T1" fmla="*/ 166 h 390"/>
                <a:gd name="T2" fmla="*/ 175 w 330"/>
                <a:gd name="T3" fmla="*/ 19 h 390"/>
                <a:gd name="T4" fmla="*/ 271 w 330"/>
                <a:gd name="T5" fmla="*/ 166 h 390"/>
                <a:gd name="T6" fmla="*/ 72 w 330"/>
                <a:gd name="T7" fmla="*/ 166 h 390"/>
                <a:gd name="T8" fmla="*/ 70 w 330"/>
                <a:gd name="T9" fmla="*/ 185 h 390"/>
                <a:gd name="T10" fmla="*/ 307 w 330"/>
                <a:gd name="T11" fmla="*/ 185 h 390"/>
                <a:gd name="T12" fmla="*/ 329 w 330"/>
                <a:gd name="T13" fmla="*/ 166 h 390"/>
                <a:gd name="T14" fmla="*/ 175 w 330"/>
                <a:gd name="T15" fmla="*/ 0 h 390"/>
                <a:gd name="T16" fmla="*/ 0 w 330"/>
                <a:gd name="T17" fmla="*/ 192 h 390"/>
                <a:gd name="T18" fmla="*/ 187 w 330"/>
                <a:gd name="T19" fmla="*/ 389 h 390"/>
                <a:gd name="T20" fmla="*/ 329 w 330"/>
                <a:gd name="T21" fmla="*/ 278 h 390"/>
                <a:gd name="T22" fmla="*/ 317 w 330"/>
                <a:gd name="T23" fmla="*/ 269 h 390"/>
                <a:gd name="T24" fmla="*/ 305 w 330"/>
                <a:gd name="T25" fmla="*/ 281 h 390"/>
                <a:gd name="T26" fmla="*/ 192 w 330"/>
                <a:gd name="T27" fmla="*/ 367 h 390"/>
                <a:gd name="T28" fmla="*/ 96 w 330"/>
                <a:gd name="T29" fmla="*/ 310 h 390"/>
                <a:gd name="T30" fmla="*/ 70 w 330"/>
                <a:gd name="T31" fmla="*/ 1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0" h="390">
                  <a:moveTo>
                    <a:pt x="72" y="166"/>
                  </a:moveTo>
                  <a:cubicBezTo>
                    <a:pt x="77" y="41"/>
                    <a:pt x="146" y="19"/>
                    <a:pt x="175" y="19"/>
                  </a:cubicBezTo>
                  <a:cubicBezTo>
                    <a:pt x="264" y="19"/>
                    <a:pt x="271" y="132"/>
                    <a:pt x="271" y="166"/>
                  </a:cubicBezTo>
                  <a:lnTo>
                    <a:pt x="72" y="166"/>
                  </a:lnTo>
                  <a:close/>
                  <a:moveTo>
                    <a:pt x="70" y="185"/>
                  </a:moveTo>
                  <a:lnTo>
                    <a:pt x="307" y="185"/>
                  </a:lnTo>
                  <a:cubicBezTo>
                    <a:pt x="324" y="185"/>
                    <a:pt x="329" y="185"/>
                    <a:pt x="329" y="166"/>
                  </a:cubicBezTo>
                  <a:cubicBezTo>
                    <a:pt x="329" y="82"/>
                    <a:pt x="281" y="0"/>
                    <a:pt x="175" y="0"/>
                  </a:cubicBezTo>
                  <a:cubicBezTo>
                    <a:pt x="77" y="0"/>
                    <a:pt x="0" y="86"/>
                    <a:pt x="0" y="192"/>
                  </a:cubicBezTo>
                  <a:cubicBezTo>
                    <a:pt x="0" y="307"/>
                    <a:pt x="89" y="389"/>
                    <a:pt x="187" y="389"/>
                  </a:cubicBezTo>
                  <a:cubicBezTo>
                    <a:pt x="290" y="389"/>
                    <a:pt x="329" y="295"/>
                    <a:pt x="329" y="278"/>
                  </a:cubicBezTo>
                  <a:cubicBezTo>
                    <a:pt x="329" y="271"/>
                    <a:pt x="322" y="269"/>
                    <a:pt x="317" y="269"/>
                  </a:cubicBezTo>
                  <a:cubicBezTo>
                    <a:pt x="310" y="269"/>
                    <a:pt x="307" y="274"/>
                    <a:pt x="305" y="281"/>
                  </a:cubicBezTo>
                  <a:cubicBezTo>
                    <a:pt x="276" y="367"/>
                    <a:pt x="199" y="367"/>
                    <a:pt x="192" y="367"/>
                  </a:cubicBezTo>
                  <a:cubicBezTo>
                    <a:pt x="149" y="367"/>
                    <a:pt x="115" y="343"/>
                    <a:pt x="96" y="310"/>
                  </a:cubicBezTo>
                  <a:cubicBezTo>
                    <a:pt x="70" y="271"/>
                    <a:pt x="70" y="214"/>
                    <a:pt x="70" y="1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6" name="Freeform 30"/>
            <p:cNvSpPr>
              <a:spLocks noChangeArrowheads="1"/>
            </p:cNvSpPr>
            <p:nvPr/>
          </p:nvSpPr>
          <p:spPr bwMode="auto">
            <a:xfrm>
              <a:off x="2992" y="3551"/>
              <a:ext cx="62" cy="87"/>
            </a:xfrm>
            <a:custGeom>
              <a:avLst/>
              <a:gdLst>
                <a:gd name="T0" fmla="*/ 149 w 277"/>
                <a:gd name="T1" fmla="*/ 216 h 390"/>
                <a:gd name="T2" fmla="*/ 235 w 277"/>
                <a:gd name="T3" fmla="*/ 293 h 390"/>
                <a:gd name="T4" fmla="*/ 142 w 277"/>
                <a:gd name="T5" fmla="*/ 370 h 390"/>
                <a:gd name="T6" fmla="*/ 24 w 277"/>
                <a:gd name="T7" fmla="*/ 250 h 390"/>
                <a:gd name="T8" fmla="*/ 12 w 277"/>
                <a:gd name="T9" fmla="*/ 235 h 390"/>
                <a:gd name="T10" fmla="*/ 0 w 277"/>
                <a:gd name="T11" fmla="*/ 257 h 390"/>
                <a:gd name="T12" fmla="*/ 0 w 277"/>
                <a:gd name="T13" fmla="*/ 367 h 390"/>
                <a:gd name="T14" fmla="*/ 10 w 277"/>
                <a:gd name="T15" fmla="*/ 389 h 390"/>
                <a:gd name="T16" fmla="*/ 31 w 277"/>
                <a:gd name="T17" fmla="*/ 372 h 390"/>
                <a:gd name="T18" fmla="*/ 48 w 277"/>
                <a:gd name="T19" fmla="*/ 353 h 390"/>
                <a:gd name="T20" fmla="*/ 142 w 277"/>
                <a:gd name="T21" fmla="*/ 389 h 390"/>
                <a:gd name="T22" fmla="*/ 276 w 277"/>
                <a:gd name="T23" fmla="*/ 271 h 390"/>
                <a:gd name="T24" fmla="*/ 242 w 277"/>
                <a:gd name="T25" fmla="*/ 190 h 390"/>
                <a:gd name="T26" fmla="*/ 144 w 277"/>
                <a:gd name="T27" fmla="*/ 149 h 390"/>
                <a:gd name="T28" fmla="*/ 41 w 277"/>
                <a:gd name="T29" fmla="*/ 82 h 390"/>
                <a:gd name="T30" fmla="*/ 134 w 277"/>
                <a:gd name="T31" fmla="*/ 17 h 390"/>
                <a:gd name="T32" fmla="*/ 235 w 277"/>
                <a:gd name="T33" fmla="*/ 118 h 390"/>
                <a:gd name="T34" fmla="*/ 245 w 277"/>
                <a:gd name="T35" fmla="*/ 127 h 390"/>
                <a:gd name="T36" fmla="*/ 257 w 277"/>
                <a:gd name="T37" fmla="*/ 106 h 390"/>
                <a:gd name="T38" fmla="*/ 257 w 277"/>
                <a:gd name="T39" fmla="*/ 19 h 390"/>
                <a:gd name="T40" fmla="*/ 247 w 277"/>
                <a:gd name="T41" fmla="*/ 0 h 390"/>
                <a:gd name="T42" fmla="*/ 230 w 277"/>
                <a:gd name="T43" fmla="*/ 10 h 390"/>
                <a:gd name="T44" fmla="*/ 216 w 277"/>
                <a:gd name="T45" fmla="*/ 24 h 390"/>
                <a:gd name="T46" fmla="*/ 134 w 277"/>
                <a:gd name="T47" fmla="*/ 0 h 390"/>
                <a:gd name="T48" fmla="*/ 0 w 277"/>
                <a:gd name="T49" fmla="*/ 103 h 390"/>
                <a:gd name="T50" fmla="*/ 36 w 277"/>
                <a:gd name="T51" fmla="*/ 175 h 390"/>
                <a:gd name="T52" fmla="*/ 149 w 277"/>
                <a:gd name="T53" fmla="*/ 216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7" h="390">
                  <a:moveTo>
                    <a:pt x="149" y="216"/>
                  </a:moveTo>
                  <a:cubicBezTo>
                    <a:pt x="166" y="218"/>
                    <a:pt x="235" y="233"/>
                    <a:pt x="235" y="293"/>
                  </a:cubicBezTo>
                  <a:cubicBezTo>
                    <a:pt x="235" y="336"/>
                    <a:pt x="206" y="370"/>
                    <a:pt x="142" y="370"/>
                  </a:cubicBezTo>
                  <a:cubicBezTo>
                    <a:pt x="70" y="370"/>
                    <a:pt x="38" y="322"/>
                    <a:pt x="24" y="250"/>
                  </a:cubicBezTo>
                  <a:cubicBezTo>
                    <a:pt x="19" y="238"/>
                    <a:pt x="19" y="235"/>
                    <a:pt x="12" y="235"/>
                  </a:cubicBezTo>
                  <a:cubicBezTo>
                    <a:pt x="0" y="235"/>
                    <a:pt x="0" y="242"/>
                    <a:pt x="0" y="257"/>
                  </a:cubicBezTo>
                  <a:lnTo>
                    <a:pt x="0" y="367"/>
                  </a:lnTo>
                  <a:cubicBezTo>
                    <a:pt x="0" y="382"/>
                    <a:pt x="0" y="389"/>
                    <a:pt x="10" y="389"/>
                  </a:cubicBezTo>
                  <a:cubicBezTo>
                    <a:pt x="14" y="389"/>
                    <a:pt x="14" y="389"/>
                    <a:pt x="31" y="372"/>
                  </a:cubicBezTo>
                  <a:cubicBezTo>
                    <a:pt x="31" y="370"/>
                    <a:pt x="31" y="367"/>
                    <a:pt x="48" y="353"/>
                  </a:cubicBezTo>
                  <a:cubicBezTo>
                    <a:pt x="84" y="389"/>
                    <a:pt x="122" y="389"/>
                    <a:pt x="142" y="389"/>
                  </a:cubicBezTo>
                  <a:cubicBezTo>
                    <a:pt x="238" y="389"/>
                    <a:pt x="276" y="331"/>
                    <a:pt x="276" y="271"/>
                  </a:cubicBezTo>
                  <a:cubicBezTo>
                    <a:pt x="276" y="226"/>
                    <a:pt x="252" y="202"/>
                    <a:pt x="242" y="190"/>
                  </a:cubicBezTo>
                  <a:cubicBezTo>
                    <a:pt x="214" y="163"/>
                    <a:pt x="180" y="156"/>
                    <a:pt x="144" y="149"/>
                  </a:cubicBezTo>
                  <a:cubicBezTo>
                    <a:pt x="98" y="142"/>
                    <a:pt x="41" y="130"/>
                    <a:pt x="41" y="82"/>
                  </a:cubicBezTo>
                  <a:cubicBezTo>
                    <a:pt x="41" y="50"/>
                    <a:pt x="62" y="17"/>
                    <a:pt x="134" y="17"/>
                  </a:cubicBezTo>
                  <a:cubicBezTo>
                    <a:pt x="228" y="17"/>
                    <a:pt x="233" y="91"/>
                    <a:pt x="235" y="118"/>
                  </a:cubicBezTo>
                  <a:cubicBezTo>
                    <a:pt x="235" y="127"/>
                    <a:pt x="242" y="127"/>
                    <a:pt x="245" y="127"/>
                  </a:cubicBezTo>
                  <a:cubicBezTo>
                    <a:pt x="257" y="127"/>
                    <a:pt x="257" y="122"/>
                    <a:pt x="257" y="106"/>
                  </a:cubicBezTo>
                  <a:lnTo>
                    <a:pt x="257" y="19"/>
                  </a:lnTo>
                  <a:cubicBezTo>
                    <a:pt x="257" y="5"/>
                    <a:pt x="257" y="0"/>
                    <a:pt x="247" y="0"/>
                  </a:cubicBezTo>
                  <a:cubicBezTo>
                    <a:pt x="242" y="0"/>
                    <a:pt x="240" y="0"/>
                    <a:pt x="230" y="10"/>
                  </a:cubicBezTo>
                  <a:cubicBezTo>
                    <a:pt x="228" y="14"/>
                    <a:pt x="218" y="22"/>
                    <a:pt x="216" y="24"/>
                  </a:cubicBezTo>
                  <a:cubicBezTo>
                    <a:pt x="182" y="0"/>
                    <a:pt x="149" y="0"/>
                    <a:pt x="134" y="0"/>
                  </a:cubicBezTo>
                  <a:cubicBezTo>
                    <a:pt x="31" y="0"/>
                    <a:pt x="0" y="58"/>
                    <a:pt x="0" y="103"/>
                  </a:cubicBezTo>
                  <a:cubicBezTo>
                    <a:pt x="0" y="134"/>
                    <a:pt x="14" y="158"/>
                    <a:pt x="36" y="175"/>
                  </a:cubicBezTo>
                  <a:cubicBezTo>
                    <a:pt x="62" y="199"/>
                    <a:pt x="86" y="204"/>
                    <a:pt x="149" y="21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7" name="Freeform 31"/>
            <p:cNvSpPr>
              <a:spLocks noChangeArrowheads="1"/>
            </p:cNvSpPr>
            <p:nvPr/>
          </p:nvSpPr>
          <p:spPr bwMode="auto">
            <a:xfrm>
              <a:off x="3068" y="3553"/>
              <a:ext cx="94" cy="121"/>
            </a:xfrm>
            <a:custGeom>
              <a:avLst/>
              <a:gdLst>
                <a:gd name="T0" fmla="*/ 122 w 419"/>
                <a:gd name="T1" fmla="*/ 55 h 538"/>
                <a:gd name="T2" fmla="*/ 122 w 419"/>
                <a:gd name="T3" fmla="*/ 0 h 538"/>
                <a:gd name="T4" fmla="*/ 0 w 419"/>
                <a:gd name="T5" fmla="*/ 10 h 538"/>
                <a:gd name="T6" fmla="*/ 0 w 419"/>
                <a:gd name="T7" fmla="*/ 36 h 538"/>
                <a:gd name="T8" fmla="*/ 67 w 419"/>
                <a:gd name="T9" fmla="*/ 77 h 538"/>
                <a:gd name="T10" fmla="*/ 67 w 419"/>
                <a:gd name="T11" fmla="*/ 475 h 538"/>
                <a:gd name="T12" fmla="*/ 0 w 419"/>
                <a:gd name="T13" fmla="*/ 511 h 538"/>
                <a:gd name="T14" fmla="*/ 0 w 419"/>
                <a:gd name="T15" fmla="*/ 537 h 538"/>
                <a:gd name="T16" fmla="*/ 96 w 419"/>
                <a:gd name="T17" fmla="*/ 535 h 538"/>
                <a:gd name="T18" fmla="*/ 190 w 419"/>
                <a:gd name="T19" fmla="*/ 537 h 538"/>
                <a:gd name="T20" fmla="*/ 190 w 419"/>
                <a:gd name="T21" fmla="*/ 511 h 538"/>
                <a:gd name="T22" fmla="*/ 125 w 419"/>
                <a:gd name="T23" fmla="*/ 475 h 538"/>
                <a:gd name="T24" fmla="*/ 125 w 419"/>
                <a:gd name="T25" fmla="*/ 331 h 538"/>
                <a:gd name="T26" fmla="*/ 125 w 419"/>
                <a:gd name="T27" fmla="*/ 324 h 538"/>
                <a:gd name="T28" fmla="*/ 228 w 419"/>
                <a:gd name="T29" fmla="*/ 384 h 538"/>
                <a:gd name="T30" fmla="*/ 418 w 419"/>
                <a:gd name="T31" fmla="*/ 192 h 538"/>
                <a:gd name="T32" fmla="*/ 240 w 419"/>
                <a:gd name="T33" fmla="*/ 0 h 538"/>
                <a:gd name="T34" fmla="*/ 122 w 419"/>
                <a:gd name="T35" fmla="*/ 55 h 538"/>
                <a:gd name="T36" fmla="*/ 125 w 419"/>
                <a:gd name="T37" fmla="*/ 278 h 538"/>
                <a:gd name="T38" fmla="*/ 125 w 419"/>
                <a:gd name="T39" fmla="*/ 89 h 538"/>
                <a:gd name="T40" fmla="*/ 233 w 419"/>
                <a:gd name="T41" fmla="*/ 22 h 538"/>
                <a:gd name="T42" fmla="*/ 348 w 419"/>
                <a:gd name="T43" fmla="*/ 192 h 538"/>
                <a:gd name="T44" fmla="*/ 226 w 419"/>
                <a:gd name="T45" fmla="*/ 365 h 538"/>
                <a:gd name="T46" fmla="*/ 137 w 419"/>
                <a:gd name="T47" fmla="*/ 314 h 538"/>
                <a:gd name="T48" fmla="*/ 125 w 419"/>
                <a:gd name="T49" fmla="*/ 27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9" h="538">
                  <a:moveTo>
                    <a:pt x="122" y="55"/>
                  </a:moveTo>
                  <a:lnTo>
                    <a:pt x="122" y="0"/>
                  </a:lnTo>
                  <a:lnTo>
                    <a:pt x="0" y="10"/>
                  </a:lnTo>
                  <a:lnTo>
                    <a:pt x="0" y="36"/>
                  </a:lnTo>
                  <a:cubicBezTo>
                    <a:pt x="60" y="36"/>
                    <a:pt x="67" y="41"/>
                    <a:pt x="67" y="77"/>
                  </a:cubicBezTo>
                  <a:lnTo>
                    <a:pt x="67" y="475"/>
                  </a:lnTo>
                  <a:cubicBezTo>
                    <a:pt x="67" y="511"/>
                    <a:pt x="58" y="511"/>
                    <a:pt x="0" y="511"/>
                  </a:cubicBezTo>
                  <a:lnTo>
                    <a:pt x="0" y="537"/>
                  </a:lnTo>
                  <a:cubicBezTo>
                    <a:pt x="29" y="537"/>
                    <a:pt x="72" y="535"/>
                    <a:pt x="96" y="535"/>
                  </a:cubicBezTo>
                  <a:cubicBezTo>
                    <a:pt x="118" y="535"/>
                    <a:pt x="161" y="537"/>
                    <a:pt x="190" y="537"/>
                  </a:cubicBezTo>
                  <a:lnTo>
                    <a:pt x="190" y="511"/>
                  </a:lnTo>
                  <a:cubicBezTo>
                    <a:pt x="134" y="511"/>
                    <a:pt x="125" y="511"/>
                    <a:pt x="125" y="475"/>
                  </a:cubicBezTo>
                  <a:lnTo>
                    <a:pt x="125" y="331"/>
                  </a:lnTo>
                  <a:lnTo>
                    <a:pt x="125" y="324"/>
                  </a:lnTo>
                  <a:cubicBezTo>
                    <a:pt x="130" y="338"/>
                    <a:pt x="163" y="384"/>
                    <a:pt x="228" y="384"/>
                  </a:cubicBezTo>
                  <a:cubicBezTo>
                    <a:pt x="329" y="384"/>
                    <a:pt x="418" y="300"/>
                    <a:pt x="418" y="192"/>
                  </a:cubicBezTo>
                  <a:cubicBezTo>
                    <a:pt x="418" y="84"/>
                    <a:pt x="336" y="0"/>
                    <a:pt x="240" y="0"/>
                  </a:cubicBezTo>
                  <a:cubicBezTo>
                    <a:pt x="175" y="0"/>
                    <a:pt x="139" y="38"/>
                    <a:pt x="122" y="55"/>
                  </a:cubicBezTo>
                  <a:close/>
                  <a:moveTo>
                    <a:pt x="125" y="278"/>
                  </a:moveTo>
                  <a:lnTo>
                    <a:pt x="125" y="89"/>
                  </a:lnTo>
                  <a:cubicBezTo>
                    <a:pt x="149" y="46"/>
                    <a:pt x="190" y="22"/>
                    <a:pt x="233" y="22"/>
                  </a:cubicBezTo>
                  <a:cubicBezTo>
                    <a:pt x="295" y="22"/>
                    <a:pt x="348" y="96"/>
                    <a:pt x="348" y="192"/>
                  </a:cubicBezTo>
                  <a:cubicBezTo>
                    <a:pt x="348" y="293"/>
                    <a:pt x="288" y="365"/>
                    <a:pt x="226" y="365"/>
                  </a:cubicBezTo>
                  <a:cubicBezTo>
                    <a:pt x="192" y="365"/>
                    <a:pt x="158" y="348"/>
                    <a:pt x="137" y="314"/>
                  </a:cubicBezTo>
                  <a:cubicBezTo>
                    <a:pt x="125" y="295"/>
                    <a:pt x="125" y="295"/>
                    <a:pt x="125" y="27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8" name="Freeform 32"/>
            <p:cNvSpPr>
              <a:spLocks noChangeArrowheads="1"/>
            </p:cNvSpPr>
            <p:nvPr/>
          </p:nvSpPr>
          <p:spPr bwMode="auto">
            <a:xfrm>
              <a:off x="3177" y="3551"/>
              <a:ext cx="86" cy="87"/>
            </a:xfrm>
            <a:custGeom>
              <a:avLst/>
              <a:gdLst>
                <a:gd name="T0" fmla="*/ 247 w 383"/>
                <a:gd name="T1" fmla="*/ 314 h 390"/>
                <a:gd name="T2" fmla="*/ 312 w 383"/>
                <a:gd name="T3" fmla="*/ 384 h 390"/>
                <a:gd name="T4" fmla="*/ 382 w 383"/>
                <a:gd name="T5" fmla="*/ 305 h 390"/>
                <a:gd name="T6" fmla="*/ 382 w 383"/>
                <a:gd name="T7" fmla="*/ 257 h 390"/>
                <a:gd name="T8" fmla="*/ 360 w 383"/>
                <a:gd name="T9" fmla="*/ 257 h 390"/>
                <a:gd name="T10" fmla="*/ 360 w 383"/>
                <a:gd name="T11" fmla="*/ 305 h 390"/>
                <a:gd name="T12" fmla="*/ 331 w 383"/>
                <a:gd name="T13" fmla="*/ 358 h 390"/>
                <a:gd name="T14" fmla="*/ 300 w 383"/>
                <a:gd name="T15" fmla="*/ 317 h 390"/>
                <a:gd name="T16" fmla="*/ 300 w 383"/>
                <a:gd name="T17" fmla="*/ 146 h 390"/>
                <a:gd name="T18" fmla="*/ 269 w 383"/>
                <a:gd name="T19" fmla="*/ 46 h 390"/>
                <a:gd name="T20" fmla="*/ 154 w 383"/>
                <a:gd name="T21" fmla="*/ 0 h 390"/>
                <a:gd name="T22" fmla="*/ 24 w 383"/>
                <a:gd name="T23" fmla="*/ 96 h 390"/>
                <a:gd name="T24" fmla="*/ 62 w 383"/>
                <a:gd name="T25" fmla="*/ 134 h 390"/>
                <a:gd name="T26" fmla="*/ 103 w 383"/>
                <a:gd name="T27" fmla="*/ 96 h 390"/>
                <a:gd name="T28" fmla="*/ 60 w 383"/>
                <a:gd name="T29" fmla="*/ 58 h 390"/>
                <a:gd name="T30" fmla="*/ 151 w 383"/>
                <a:gd name="T31" fmla="*/ 19 h 390"/>
                <a:gd name="T32" fmla="*/ 240 w 383"/>
                <a:gd name="T33" fmla="*/ 127 h 390"/>
                <a:gd name="T34" fmla="*/ 240 w 383"/>
                <a:gd name="T35" fmla="*/ 158 h 390"/>
                <a:gd name="T36" fmla="*/ 84 w 383"/>
                <a:gd name="T37" fmla="*/ 190 h 390"/>
                <a:gd name="T38" fmla="*/ 0 w 383"/>
                <a:gd name="T39" fmla="*/ 300 h 390"/>
                <a:gd name="T40" fmla="*/ 134 w 383"/>
                <a:gd name="T41" fmla="*/ 389 h 390"/>
                <a:gd name="T42" fmla="*/ 247 w 383"/>
                <a:gd name="T43" fmla="*/ 314 h 390"/>
                <a:gd name="T44" fmla="*/ 240 w 383"/>
                <a:gd name="T45" fmla="*/ 175 h 390"/>
                <a:gd name="T46" fmla="*/ 240 w 383"/>
                <a:gd name="T47" fmla="*/ 262 h 390"/>
                <a:gd name="T48" fmla="*/ 142 w 383"/>
                <a:gd name="T49" fmla="*/ 370 h 390"/>
                <a:gd name="T50" fmla="*/ 65 w 383"/>
                <a:gd name="T51" fmla="*/ 298 h 390"/>
                <a:gd name="T52" fmla="*/ 240 w 383"/>
                <a:gd name="T53" fmla="*/ 17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3" h="390">
                  <a:moveTo>
                    <a:pt x="247" y="314"/>
                  </a:moveTo>
                  <a:cubicBezTo>
                    <a:pt x="250" y="348"/>
                    <a:pt x="274" y="384"/>
                    <a:pt x="312" y="384"/>
                  </a:cubicBezTo>
                  <a:cubicBezTo>
                    <a:pt x="331" y="384"/>
                    <a:pt x="382" y="372"/>
                    <a:pt x="382" y="305"/>
                  </a:cubicBezTo>
                  <a:lnTo>
                    <a:pt x="382" y="257"/>
                  </a:lnTo>
                  <a:lnTo>
                    <a:pt x="360" y="257"/>
                  </a:lnTo>
                  <a:lnTo>
                    <a:pt x="360" y="305"/>
                  </a:lnTo>
                  <a:cubicBezTo>
                    <a:pt x="360" y="353"/>
                    <a:pt x="338" y="358"/>
                    <a:pt x="331" y="358"/>
                  </a:cubicBezTo>
                  <a:cubicBezTo>
                    <a:pt x="302" y="358"/>
                    <a:pt x="300" y="319"/>
                    <a:pt x="300" y="317"/>
                  </a:cubicBezTo>
                  <a:lnTo>
                    <a:pt x="300" y="146"/>
                  </a:lnTo>
                  <a:cubicBezTo>
                    <a:pt x="300" y="110"/>
                    <a:pt x="300" y="77"/>
                    <a:pt x="269" y="46"/>
                  </a:cubicBezTo>
                  <a:cubicBezTo>
                    <a:pt x="235" y="14"/>
                    <a:pt x="192" y="0"/>
                    <a:pt x="154" y="0"/>
                  </a:cubicBezTo>
                  <a:cubicBezTo>
                    <a:pt x="84" y="0"/>
                    <a:pt x="24" y="41"/>
                    <a:pt x="24" y="96"/>
                  </a:cubicBezTo>
                  <a:cubicBezTo>
                    <a:pt x="24" y="120"/>
                    <a:pt x="41" y="134"/>
                    <a:pt x="62" y="134"/>
                  </a:cubicBezTo>
                  <a:cubicBezTo>
                    <a:pt x="86" y="134"/>
                    <a:pt x="103" y="118"/>
                    <a:pt x="103" y="96"/>
                  </a:cubicBezTo>
                  <a:cubicBezTo>
                    <a:pt x="103" y="86"/>
                    <a:pt x="98" y="58"/>
                    <a:pt x="60" y="58"/>
                  </a:cubicBezTo>
                  <a:cubicBezTo>
                    <a:pt x="82" y="29"/>
                    <a:pt x="125" y="19"/>
                    <a:pt x="151" y="19"/>
                  </a:cubicBezTo>
                  <a:cubicBezTo>
                    <a:pt x="192" y="19"/>
                    <a:pt x="240" y="53"/>
                    <a:pt x="240" y="127"/>
                  </a:cubicBezTo>
                  <a:lnTo>
                    <a:pt x="240" y="158"/>
                  </a:lnTo>
                  <a:cubicBezTo>
                    <a:pt x="197" y="161"/>
                    <a:pt x="139" y="163"/>
                    <a:pt x="84" y="190"/>
                  </a:cubicBezTo>
                  <a:cubicBezTo>
                    <a:pt x="22" y="218"/>
                    <a:pt x="0" y="262"/>
                    <a:pt x="0" y="300"/>
                  </a:cubicBezTo>
                  <a:cubicBezTo>
                    <a:pt x="0" y="367"/>
                    <a:pt x="82" y="389"/>
                    <a:pt x="134" y="389"/>
                  </a:cubicBezTo>
                  <a:cubicBezTo>
                    <a:pt x="192" y="389"/>
                    <a:pt x="230" y="355"/>
                    <a:pt x="247" y="314"/>
                  </a:cubicBezTo>
                  <a:close/>
                  <a:moveTo>
                    <a:pt x="240" y="175"/>
                  </a:moveTo>
                  <a:lnTo>
                    <a:pt x="240" y="262"/>
                  </a:lnTo>
                  <a:cubicBezTo>
                    <a:pt x="240" y="341"/>
                    <a:pt x="180" y="370"/>
                    <a:pt x="142" y="370"/>
                  </a:cubicBezTo>
                  <a:cubicBezTo>
                    <a:pt x="101" y="370"/>
                    <a:pt x="65" y="341"/>
                    <a:pt x="65" y="298"/>
                  </a:cubicBezTo>
                  <a:cubicBezTo>
                    <a:pt x="65" y="252"/>
                    <a:pt x="101" y="180"/>
                    <a:pt x="240" y="17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49" name="Freeform 33"/>
            <p:cNvSpPr>
              <a:spLocks noChangeArrowheads="1"/>
            </p:cNvSpPr>
            <p:nvPr/>
          </p:nvSpPr>
          <p:spPr bwMode="auto">
            <a:xfrm>
              <a:off x="3271" y="3551"/>
              <a:ext cx="72" cy="87"/>
            </a:xfrm>
            <a:custGeom>
              <a:avLst/>
              <a:gdLst>
                <a:gd name="T0" fmla="*/ 70 w 323"/>
                <a:gd name="T1" fmla="*/ 194 h 390"/>
                <a:gd name="T2" fmla="*/ 185 w 323"/>
                <a:gd name="T3" fmla="*/ 22 h 390"/>
                <a:gd name="T4" fmla="*/ 276 w 323"/>
                <a:gd name="T5" fmla="*/ 53 h 390"/>
                <a:gd name="T6" fmla="*/ 235 w 323"/>
                <a:gd name="T7" fmla="*/ 91 h 390"/>
                <a:gd name="T8" fmla="*/ 274 w 323"/>
                <a:gd name="T9" fmla="*/ 130 h 390"/>
                <a:gd name="T10" fmla="*/ 314 w 323"/>
                <a:gd name="T11" fmla="*/ 91 h 390"/>
                <a:gd name="T12" fmla="*/ 185 w 323"/>
                <a:gd name="T13" fmla="*/ 0 h 390"/>
                <a:gd name="T14" fmla="*/ 0 w 323"/>
                <a:gd name="T15" fmla="*/ 197 h 390"/>
                <a:gd name="T16" fmla="*/ 182 w 323"/>
                <a:gd name="T17" fmla="*/ 389 h 390"/>
                <a:gd name="T18" fmla="*/ 322 w 323"/>
                <a:gd name="T19" fmla="*/ 278 h 390"/>
                <a:gd name="T20" fmla="*/ 312 w 323"/>
                <a:gd name="T21" fmla="*/ 271 h 390"/>
                <a:gd name="T22" fmla="*/ 300 w 323"/>
                <a:gd name="T23" fmla="*/ 278 h 390"/>
                <a:gd name="T24" fmla="*/ 190 w 323"/>
                <a:gd name="T25" fmla="*/ 367 h 390"/>
                <a:gd name="T26" fmla="*/ 70 w 323"/>
                <a:gd name="T27" fmla="*/ 194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3" h="390">
                  <a:moveTo>
                    <a:pt x="70" y="194"/>
                  </a:moveTo>
                  <a:cubicBezTo>
                    <a:pt x="70" y="58"/>
                    <a:pt x="139" y="22"/>
                    <a:pt x="185" y="22"/>
                  </a:cubicBezTo>
                  <a:cubicBezTo>
                    <a:pt x="192" y="22"/>
                    <a:pt x="245" y="22"/>
                    <a:pt x="276" y="53"/>
                  </a:cubicBezTo>
                  <a:cubicBezTo>
                    <a:pt x="240" y="55"/>
                    <a:pt x="235" y="82"/>
                    <a:pt x="235" y="91"/>
                  </a:cubicBezTo>
                  <a:cubicBezTo>
                    <a:pt x="235" y="113"/>
                    <a:pt x="250" y="130"/>
                    <a:pt x="274" y="130"/>
                  </a:cubicBezTo>
                  <a:cubicBezTo>
                    <a:pt x="295" y="130"/>
                    <a:pt x="314" y="115"/>
                    <a:pt x="314" y="91"/>
                  </a:cubicBezTo>
                  <a:cubicBezTo>
                    <a:pt x="314" y="34"/>
                    <a:pt x="250" y="0"/>
                    <a:pt x="185" y="0"/>
                  </a:cubicBezTo>
                  <a:cubicBezTo>
                    <a:pt x="77" y="0"/>
                    <a:pt x="0" y="91"/>
                    <a:pt x="0" y="197"/>
                  </a:cubicBezTo>
                  <a:cubicBezTo>
                    <a:pt x="0" y="305"/>
                    <a:pt x="84" y="389"/>
                    <a:pt x="182" y="389"/>
                  </a:cubicBezTo>
                  <a:cubicBezTo>
                    <a:pt x="295" y="389"/>
                    <a:pt x="322" y="288"/>
                    <a:pt x="322" y="278"/>
                  </a:cubicBezTo>
                  <a:cubicBezTo>
                    <a:pt x="322" y="271"/>
                    <a:pt x="314" y="271"/>
                    <a:pt x="312" y="271"/>
                  </a:cubicBezTo>
                  <a:cubicBezTo>
                    <a:pt x="305" y="271"/>
                    <a:pt x="302" y="274"/>
                    <a:pt x="300" y="278"/>
                  </a:cubicBezTo>
                  <a:cubicBezTo>
                    <a:pt x="276" y="358"/>
                    <a:pt x="221" y="367"/>
                    <a:pt x="190" y="367"/>
                  </a:cubicBezTo>
                  <a:cubicBezTo>
                    <a:pt x="144" y="367"/>
                    <a:pt x="70" y="331"/>
                    <a:pt x="70" y="19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0" name="Freeform 34"/>
            <p:cNvSpPr>
              <a:spLocks noChangeArrowheads="1"/>
            </p:cNvSpPr>
            <p:nvPr/>
          </p:nvSpPr>
          <p:spPr bwMode="auto">
            <a:xfrm>
              <a:off x="3355" y="3551"/>
              <a:ext cx="74" cy="87"/>
            </a:xfrm>
            <a:custGeom>
              <a:avLst/>
              <a:gdLst>
                <a:gd name="T0" fmla="*/ 72 w 330"/>
                <a:gd name="T1" fmla="*/ 166 h 390"/>
                <a:gd name="T2" fmla="*/ 175 w 330"/>
                <a:gd name="T3" fmla="*/ 19 h 390"/>
                <a:gd name="T4" fmla="*/ 271 w 330"/>
                <a:gd name="T5" fmla="*/ 166 h 390"/>
                <a:gd name="T6" fmla="*/ 72 w 330"/>
                <a:gd name="T7" fmla="*/ 166 h 390"/>
                <a:gd name="T8" fmla="*/ 70 w 330"/>
                <a:gd name="T9" fmla="*/ 185 h 390"/>
                <a:gd name="T10" fmla="*/ 307 w 330"/>
                <a:gd name="T11" fmla="*/ 185 h 390"/>
                <a:gd name="T12" fmla="*/ 329 w 330"/>
                <a:gd name="T13" fmla="*/ 166 h 390"/>
                <a:gd name="T14" fmla="*/ 175 w 330"/>
                <a:gd name="T15" fmla="*/ 0 h 390"/>
                <a:gd name="T16" fmla="*/ 0 w 330"/>
                <a:gd name="T17" fmla="*/ 192 h 390"/>
                <a:gd name="T18" fmla="*/ 187 w 330"/>
                <a:gd name="T19" fmla="*/ 389 h 390"/>
                <a:gd name="T20" fmla="*/ 329 w 330"/>
                <a:gd name="T21" fmla="*/ 278 h 390"/>
                <a:gd name="T22" fmla="*/ 317 w 330"/>
                <a:gd name="T23" fmla="*/ 269 h 390"/>
                <a:gd name="T24" fmla="*/ 305 w 330"/>
                <a:gd name="T25" fmla="*/ 281 h 390"/>
                <a:gd name="T26" fmla="*/ 192 w 330"/>
                <a:gd name="T27" fmla="*/ 367 h 390"/>
                <a:gd name="T28" fmla="*/ 96 w 330"/>
                <a:gd name="T29" fmla="*/ 310 h 390"/>
                <a:gd name="T30" fmla="*/ 70 w 330"/>
                <a:gd name="T31" fmla="*/ 1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0" h="390">
                  <a:moveTo>
                    <a:pt x="72" y="166"/>
                  </a:moveTo>
                  <a:cubicBezTo>
                    <a:pt x="77" y="41"/>
                    <a:pt x="146" y="19"/>
                    <a:pt x="175" y="19"/>
                  </a:cubicBezTo>
                  <a:cubicBezTo>
                    <a:pt x="264" y="19"/>
                    <a:pt x="271" y="132"/>
                    <a:pt x="271" y="166"/>
                  </a:cubicBezTo>
                  <a:lnTo>
                    <a:pt x="72" y="166"/>
                  </a:lnTo>
                  <a:close/>
                  <a:moveTo>
                    <a:pt x="70" y="185"/>
                  </a:moveTo>
                  <a:lnTo>
                    <a:pt x="307" y="185"/>
                  </a:lnTo>
                  <a:cubicBezTo>
                    <a:pt x="324" y="185"/>
                    <a:pt x="329" y="185"/>
                    <a:pt x="329" y="166"/>
                  </a:cubicBezTo>
                  <a:cubicBezTo>
                    <a:pt x="329" y="82"/>
                    <a:pt x="281" y="0"/>
                    <a:pt x="175" y="0"/>
                  </a:cubicBezTo>
                  <a:cubicBezTo>
                    <a:pt x="77" y="0"/>
                    <a:pt x="0" y="86"/>
                    <a:pt x="0" y="192"/>
                  </a:cubicBezTo>
                  <a:cubicBezTo>
                    <a:pt x="0" y="307"/>
                    <a:pt x="89" y="389"/>
                    <a:pt x="187" y="389"/>
                  </a:cubicBezTo>
                  <a:cubicBezTo>
                    <a:pt x="290" y="389"/>
                    <a:pt x="329" y="295"/>
                    <a:pt x="329" y="278"/>
                  </a:cubicBezTo>
                  <a:cubicBezTo>
                    <a:pt x="329" y="271"/>
                    <a:pt x="322" y="269"/>
                    <a:pt x="317" y="269"/>
                  </a:cubicBezTo>
                  <a:cubicBezTo>
                    <a:pt x="310" y="269"/>
                    <a:pt x="307" y="274"/>
                    <a:pt x="305" y="281"/>
                  </a:cubicBezTo>
                  <a:cubicBezTo>
                    <a:pt x="276" y="367"/>
                    <a:pt x="199" y="367"/>
                    <a:pt x="192" y="367"/>
                  </a:cubicBezTo>
                  <a:cubicBezTo>
                    <a:pt x="149" y="367"/>
                    <a:pt x="115" y="343"/>
                    <a:pt x="96" y="310"/>
                  </a:cubicBezTo>
                  <a:cubicBezTo>
                    <a:pt x="70" y="271"/>
                    <a:pt x="70" y="214"/>
                    <a:pt x="70" y="1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1" name="Freeform 35"/>
            <p:cNvSpPr>
              <a:spLocks noChangeArrowheads="1"/>
            </p:cNvSpPr>
            <p:nvPr/>
          </p:nvSpPr>
          <p:spPr bwMode="auto">
            <a:xfrm>
              <a:off x="3446" y="3493"/>
              <a:ext cx="44" cy="191"/>
            </a:xfrm>
            <a:custGeom>
              <a:avLst/>
              <a:gdLst>
                <a:gd name="T0" fmla="*/ 197 w 198"/>
                <a:gd name="T1" fmla="*/ 422 h 848"/>
                <a:gd name="T2" fmla="*/ 142 w 198"/>
                <a:gd name="T3" fmla="*/ 158 h 848"/>
                <a:gd name="T4" fmla="*/ 10 w 198"/>
                <a:gd name="T5" fmla="*/ 0 h 848"/>
                <a:gd name="T6" fmla="*/ 0 w 198"/>
                <a:gd name="T7" fmla="*/ 10 h 848"/>
                <a:gd name="T8" fmla="*/ 17 w 198"/>
                <a:gd name="T9" fmla="*/ 29 h 848"/>
                <a:gd name="T10" fmla="*/ 146 w 198"/>
                <a:gd name="T11" fmla="*/ 422 h 848"/>
                <a:gd name="T12" fmla="*/ 12 w 198"/>
                <a:gd name="T13" fmla="*/ 823 h 848"/>
                <a:gd name="T14" fmla="*/ 0 w 198"/>
                <a:gd name="T15" fmla="*/ 837 h 848"/>
                <a:gd name="T16" fmla="*/ 10 w 198"/>
                <a:gd name="T17" fmla="*/ 847 h 848"/>
                <a:gd name="T18" fmla="*/ 144 w 198"/>
                <a:gd name="T19" fmla="*/ 681 h 848"/>
                <a:gd name="T20" fmla="*/ 197 w 198"/>
                <a:gd name="T21" fmla="*/ 422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8" h="848">
                  <a:moveTo>
                    <a:pt x="197" y="422"/>
                  </a:moveTo>
                  <a:cubicBezTo>
                    <a:pt x="197" y="358"/>
                    <a:pt x="187" y="254"/>
                    <a:pt x="142" y="158"/>
                  </a:cubicBezTo>
                  <a:cubicBezTo>
                    <a:pt x="89" y="55"/>
                    <a:pt x="17" y="0"/>
                    <a:pt x="10" y="0"/>
                  </a:cubicBezTo>
                  <a:cubicBezTo>
                    <a:pt x="3" y="0"/>
                    <a:pt x="0" y="2"/>
                    <a:pt x="0" y="10"/>
                  </a:cubicBezTo>
                  <a:cubicBezTo>
                    <a:pt x="0" y="12"/>
                    <a:pt x="0" y="12"/>
                    <a:pt x="17" y="29"/>
                  </a:cubicBezTo>
                  <a:cubicBezTo>
                    <a:pt x="98" y="113"/>
                    <a:pt x="146" y="247"/>
                    <a:pt x="146" y="422"/>
                  </a:cubicBezTo>
                  <a:cubicBezTo>
                    <a:pt x="146" y="569"/>
                    <a:pt x="115" y="717"/>
                    <a:pt x="12" y="823"/>
                  </a:cubicBezTo>
                  <a:cubicBezTo>
                    <a:pt x="0" y="833"/>
                    <a:pt x="0" y="835"/>
                    <a:pt x="0" y="837"/>
                  </a:cubicBezTo>
                  <a:cubicBezTo>
                    <a:pt x="0" y="842"/>
                    <a:pt x="2" y="847"/>
                    <a:pt x="10" y="847"/>
                  </a:cubicBezTo>
                  <a:cubicBezTo>
                    <a:pt x="18" y="847"/>
                    <a:pt x="94" y="789"/>
                    <a:pt x="144" y="681"/>
                  </a:cubicBezTo>
                  <a:cubicBezTo>
                    <a:pt x="187" y="588"/>
                    <a:pt x="197" y="494"/>
                    <a:pt x="197" y="4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9252" name="Group 36"/>
          <p:cNvGrpSpPr>
            <a:grpSpLocks/>
          </p:cNvGrpSpPr>
          <p:nvPr/>
        </p:nvGrpSpPr>
        <p:grpSpPr bwMode="auto">
          <a:xfrm>
            <a:off x="1220788" y="5756726"/>
            <a:ext cx="365125" cy="228600"/>
            <a:chOff x="769" y="3832"/>
            <a:chExt cx="230" cy="144"/>
          </a:xfrm>
        </p:grpSpPr>
        <p:sp>
          <p:nvSpPr>
            <p:cNvPr id="9253" name="Freeform 37"/>
            <p:cNvSpPr>
              <a:spLocks noChangeArrowheads="1"/>
            </p:cNvSpPr>
            <p:nvPr/>
          </p:nvSpPr>
          <p:spPr bwMode="auto">
            <a:xfrm>
              <a:off x="769" y="3836"/>
              <a:ext cx="230" cy="130"/>
            </a:xfrm>
            <a:custGeom>
              <a:avLst/>
              <a:gdLst>
                <a:gd name="T0" fmla="*/ 509 w 1019"/>
                <a:gd name="T1" fmla="*/ 578 h 579"/>
                <a:gd name="T2" fmla="*/ 0 w 1019"/>
                <a:gd name="T3" fmla="*/ 578 h 579"/>
                <a:gd name="T4" fmla="*/ 0 w 1019"/>
                <a:gd name="T5" fmla="*/ 0 h 579"/>
                <a:gd name="T6" fmla="*/ 1018 w 1019"/>
                <a:gd name="T7" fmla="*/ 0 h 579"/>
                <a:gd name="T8" fmla="*/ 1018 w 1019"/>
                <a:gd name="T9" fmla="*/ 578 h 579"/>
                <a:gd name="T10" fmla="*/ 509 w 1019"/>
                <a:gd name="T11" fmla="*/ 57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9" h="579">
                  <a:moveTo>
                    <a:pt x="509" y="578"/>
                  </a:moveTo>
                  <a:lnTo>
                    <a:pt x="0" y="578"/>
                  </a:lnTo>
                  <a:lnTo>
                    <a:pt x="0" y="0"/>
                  </a:lnTo>
                  <a:lnTo>
                    <a:pt x="1018" y="0"/>
                  </a:lnTo>
                  <a:lnTo>
                    <a:pt x="1018" y="578"/>
                  </a:lnTo>
                  <a:lnTo>
                    <a:pt x="509" y="57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54" name="Freeform 38"/>
            <p:cNvSpPr>
              <a:spLocks noChangeArrowheads="1"/>
            </p:cNvSpPr>
            <p:nvPr/>
          </p:nvSpPr>
          <p:spPr bwMode="auto">
            <a:xfrm>
              <a:off x="774" y="3832"/>
              <a:ext cx="208" cy="144"/>
            </a:xfrm>
            <a:custGeom>
              <a:avLst/>
              <a:gdLst>
                <a:gd name="T0" fmla="*/ 303 w 923"/>
                <a:gd name="T1" fmla="*/ 125 h 639"/>
                <a:gd name="T2" fmla="*/ 411 w 923"/>
                <a:gd name="T3" fmla="*/ 513 h 639"/>
                <a:gd name="T4" fmla="*/ 449 w 923"/>
                <a:gd name="T5" fmla="*/ 568 h 639"/>
                <a:gd name="T6" fmla="*/ 468 w 923"/>
                <a:gd name="T7" fmla="*/ 552 h 639"/>
                <a:gd name="T8" fmla="*/ 636 w 923"/>
                <a:gd name="T9" fmla="*/ 374 h 639"/>
                <a:gd name="T10" fmla="*/ 821 w 923"/>
                <a:gd name="T11" fmla="*/ 158 h 639"/>
                <a:gd name="T12" fmla="*/ 780 w 923"/>
                <a:gd name="T13" fmla="*/ 520 h 639"/>
                <a:gd name="T14" fmla="*/ 783 w 923"/>
                <a:gd name="T15" fmla="*/ 588 h 639"/>
                <a:gd name="T16" fmla="*/ 824 w 923"/>
                <a:gd name="T17" fmla="*/ 621 h 639"/>
                <a:gd name="T18" fmla="*/ 922 w 923"/>
                <a:gd name="T19" fmla="*/ 566 h 639"/>
                <a:gd name="T20" fmla="*/ 915 w 923"/>
                <a:gd name="T21" fmla="*/ 561 h 639"/>
                <a:gd name="T22" fmla="*/ 876 w 923"/>
                <a:gd name="T23" fmla="*/ 576 h 639"/>
                <a:gd name="T24" fmla="*/ 855 w 923"/>
                <a:gd name="T25" fmla="*/ 540 h 639"/>
                <a:gd name="T26" fmla="*/ 852 w 923"/>
                <a:gd name="T27" fmla="*/ 482 h 639"/>
                <a:gd name="T28" fmla="*/ 912 w 923"/>
                <a:gd name="T29" fmla="*/ 29 h 639"/>
                <a:gd name="T30" fmla="*/ 915 w 923"/>
                <a:gd name="T31" fmla="*/ 14 h 639"/>
                <a:gd name="T32" fmla="*/ 908 w 923"/>
                <a:gd name="T33" fmla="*/ 0 h 639"/>
                <a:gd name="T34" fmla="*/ 888 w 923"/>
                <a:gd name="T35" fmla="*/ 19 h 639"/>
                <a:gd name="T36" fmla="*/ 478 w 923"/>
                <a:gd name="T37" fmla="*/ 484 h 639"/>
                <a:gd name="T38" fmla="*/ 411 w 923"/>
                <a:gd name="T39" fmla="*/ 288 h 639"/>
                <a:gd name="T40" fmla="*/ 358 w 923"/>
                <a:gd name="T41" fmla="*/ 41 h 639"/>
                <a:gd name="T42" fmla="*/ 351 w 923"/>
                <a:gd name="T43" fmla="*/ 5 h 639"/>
                <a:gd name="T44" fmla="*/ 341 w 923"/>
                <a:gd name="T45" fmla="*/ 0 h 639"/>
                <a:gd name="T46" fmla="*/ 288 w 923"/>
                <a:gd name="T47" fmla="*/ 36 h 639"/>
                <a:gd name="T48" fmla="*/ 202 w 923"/>
                <a:gd name="T49" fmla="*/ 381 h 639"/>
                <a:gd name="T50" fmla="*/ 98 w 923"/>
                <a:gd name="T51" fmla="*/ 561 h 639"/>
                <a:gd name="T52" fmla="*/ 38 w 923"/>
                <a:gd name="T53" fmla="*/ 537 h 639"/>
                <a:gd name="T54" fmla="*/ 31 w 923"/>
                <a:gd name="T55" fmla="*/ 532 h 639"/>
                <a:gd name="T56" fmla="*/ 0 w 923"/>
                <a:gd name="T57" fmla="*/ 595 h 639"/>
                <a:gd name="T58" fmla="*/ 26 w 923"/>
                <a:gd name="T59" fmla="*/ 626 h 639"/>
                <a:gd name="T60" fmla="*/ 72 w 923"/>
                <a:gd name="T61" fmla="*/ 638 h 639"/>
                <a:gd name="T62" fmla="*/ 192 w 923"/>
                <a:gd name="T63" fmla="*/ 475 h 639"/>
                <a:gd name="T64" fmla="*/ 303 w 923"/>
                <a:gd name="T65" fmla="*/ 125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3" h="639">
                  <a:moveTo>
                    <a:pt x="303" y="125"/>
                  </a:moveTo>
                  <a:cubicBezTo>
                    <a:pt x="327" y="233"/>
                    <a:pt x="363" y="415"/>
                    <a:pt x="411" y="513"/>
                  </a:cubicBezTo>
                  <a:cubicBezTo>
                    <a:pt x="430" y="549"/>
                    <a:pt x="439" y="568"/>
                    <a:pt x="449" y="568"/>
                  </a:cubicBezTo>
                  <a:cubicBezTo>
                    <a:pt x="451" y="568"/>
                    <a:pt x="454" y="568"/>
                    <a:pt x="468" y="552"/>
                  </a:cubicBezTo>
                  <a:cubicBezTo>
                    <a:pt x="533" y="492"/>
                    <a:pt x="576" y="441"/>
                    <a:pt x="636" y="374"/>
                  </a:cubicBezTo>
                  <a:lnTo>
                    <a:pt x="821" y="158"/>
                  </a:lnTo>
                  <a:cubicBezTo>
                    <a:pt x="809" y="230"/>
                    <a:pt x="780" y="420"/>
                    <a:pt x="780" y="520"/>
                  </a:cubicBezTo>
                  <a:cubicBezTo>
                    <a:pt x="780" y="542"/>
                    <a:pt x="780" y="564"/>
                    <a:pt x="783" y="588"/>
                  </a:cubicBezTo>
                  <a:cubicBezTo>
                    <a:pt x="783" y="597"/>
                    <a:pt x="788" y="621"/>
                    <a:pt x="824" y="621"/>
                  </a:cubicBezTo>
                  <a:cubicBezTo>
                    <a:pt x="857" y="621"/>
                    <a:pt x="922" y="583"/>
                    <a:pt x="922" y="566"/>
                  </a:cubicBezTo>
                  <a:cubicBezTo>
                    <a:pt x="922" y="561"/>
                    <a:pt x="917" y="561"/>
                    <a:pt x="915" y="561"/>
                  </a:cubicBezTo>
                  <a:cubicBezTo>
                    <a:pt x="903" y="561"/>
                    <a:pt x="886" y="568"/>
                    <a:pt x="876" y="576"/>
                  </a:cubicBezTo>
                  <a:cubicBezTo>
                    <a:pt x="857" y="571"/>
                    <a:pt x="855" y="559"/>
                    <a:pt x="855" y="540"/>
                  </a:cubicBezTo>
                  <a:cubicBezTo>
                    <a:pt x="852" y="511"/>
                    <a:pt x="852" y="487"/>
                    <a:pt x="852" y="482"/>
                  </a:cubicBezTo>
                  <a:cubicBezTo>
                    <a:pt x="852" y="389"/>
                    <a:pt x="888" y="132"/>
                    <a:pt x="912" y="29"/>
                  </a:cubicBezTo>
                  <a:cubicBezTo>
                    <a:pt x="915" y="22"/>
                    <a:pt x="915" y="19"/>
                    <a:pt x="915" y="14"/>
                  </a:cubicBezTo>
                  <a:cubicBezTo>
                    <a:pt x="915" y="9"/>
                    <a:pt x="915" y="0"/>
                    <a:pt x="908" y="0"/>
                  </a:cubicBezTo>
                  <a:cubicBezTo>
                    <a:pt x="905" y="0"/>
                    <a:pt x="903" y="2"/>
                    <a:pt x="888" y="19"/>
                  </a:cubicBezTo>
                  <a:cubicBezTo>
                    <a:pt x="809" y="118"/>
                    <a:pt x="562" y="413"/>
                    <a:pt x="478" y="484"/>
                  </a:cubicBezTo>
                  <a:cubicBezTo>
                    <a:pt x="456" y="439"/>
                    <a:pt x="439" y="408"/>
                    <a:pt x="411" y="288"/>
                  </a:cubicBezTo>
                  <a:cubicBezTo>
                    <a:pt x="387" y="192"/>
                    <a:pt x="372" y="122"/>
                    <a:pt x="358" y="41"/>
                  </a:cubicBezTo>
                  <a:cubicBezTo>
                    <a:pt x="355" y="29"/>
                    <a:pt x="351" y="5"/>
                    <a:pt x="351" y="5"/>
                  </a:cubicBezTo>
                  <a:cubicBezTo>
                    <a:pt x="348" y="0"/>
                    <a:pt x="343" y="0"/>
                    <a:pt x="341" y="0"/>
                  </a:cubicBezTo>
                  <a:cubicBezTo>
                    <a:pt x="327" y="0"/>
                    <a:pt x="291" y="19"/>
                    <a:pt x="288" y="36"/>
                  </a:cubicBezTo>
                  <a:cubicBezTo>
                    <a:pt x="279" y="108"/>
                    <a:pt x="262" y="218"/>
                    <a:pt x="202" y="381"/>
                  </a:cubicBezTo>
                  <a:cubicBezTo>
                    <a:pt x="134" y="561"/>
                    <a:pt x="115" y="561"/>
                    <a:pt x="98" y="561"/>
                  </a:cubicBezTo>
                  <a:cubicBezTo>
                    <a:pt x="89" y="561"/>
                    <a:pt x="58" y="554"/>
                    <a:pt x="38" y="537"/>
                  </a:cubicBezTo>
                  <a:cubicBezTo>
                    <a:pt x="34" y="532"/>
                    <a:pt x="31" y="532"/>
                    <a:pt x="31" y="532"/>
                  </a:cubicBezTo>
                  <a:cubicBezTo>
                    <a:pt x="19" y="532"/>
                    <a:pt x="0" y="571"/>
                    <a:pt x="0" y="595"/>
                  </a:cubicBezTo>
                  <a:cubicBezTo>
                    <a:pt x="0" y="602"/>
                    <a:pt x="0" y="612"/>
                    <a:pt x="26" y="626"/>
                  </a:cubicBezTo>
                  <a:cubicBezTo>
                    <a:pt x="48" y="638"/>
                    <a:pt x="70" y="638"/>
                    <a:pt x="72" y="638"/>
                  </a:cubicBezTo>
                  <a:cubicBezTo>
                    <a:pt x="125" y="638"/>
                    <a:pt x="175" y="518"/>
                    <a:pt x="192" y="475"/>
                  </a:cubicBezTo>
                  <a:cubicBezTo>
                    <a:pt x="233" y="379"/>
                    <a:pt x="279" y="245"/>
                    <a:pt x="303" y="1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6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3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Calculating things in the SM</a:t>
            </a:r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1062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13 </a:t>
            </a:r>
            <a:r>
              <a:rPr lang="en-US" sz="2800" dirty="0" err="1" smtClean="0">
                <a:solidFill>
                  <a:srgbClr val="000000"/>
                </a:solidFill>
              </a:rPr>
              <a:t>TeV</a:t>
            </a:r>
            <a:r>
              <a:rPr lang="en-US" sz="2800" dirty="0" smtClean="0">
                <a:solidFill>
                  <a:srgbClr val="000000"/>
                </a:solidFill>
              </a:rPr>
              <a:t> LHC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0868" y="1060530"/>
            <a:ext cx="8688369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600" dirty="0" smtClean="0"/>
              <a:t>2010-2012: </a:t>
            </a:r>
            <a:r>
              <a:rPr lang="en-US" sz="2600" dirty="0" err="1" smtClean="0"/>
              <a:t>Sqrt</a:t>
            </a:r>
            <a:r>
              <a:rPr lang="en-US" sz="2600" dirty="0" smtClean="0"/>
              <a:t>(s) = 7-&gt;8 </a:t>
            </a:r>
            <a:r>
              <a:rPr lang="en-US" sz="2600" dirty="0" err="1" smtClean="0"/>
              <a:t>TeV</a:t>
            </a:r>
            <a:r>
              <a:rPr lang="en-US" sz="2600" dirty="0" smtClean="0"/>
              <a:t>, L~6*10^33 cm</a:t>
            </a:r>
            <a:r>
              <a:rPr lang="en-US" sz="2600" baseline="30000" dirty="0" smtClean="0"/>
              <a:t>-2</a:t>
            </a:r>
            <a:r>
              <a:rPr lang="en-US" sz="2600" dirty="0" smtClean="0"/>
              <a:t>s</a:t>
            </a:r>
            <a:r>
              <a:rPr lang="en-US" sz="2600" baseline="30000" dirty="0" smtClean="0"/>
              <a:t>-1</a:t>
            </a:r>
            <a:r>
              <a:rPr lang="en-US" sz="2600" dirty="0" smtClean="0"/>
              <a:t>, bunch spacing 50 ns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2014-2017 – </a:t>
            </a:r>
            <a:r>
              <a:rPr lang="en-US" sz="2600" dirty="0" err="1" smtClean="0"/>
              <a:t>Sqrt</a:t>
            </a:r>
            <a:r>
              <a:rPr lang="en-US" sz="2600" dirty="0" smtClean="0"/>
              <a:t>(s) = 13-&gt;14 </a:t>
            </a:r>
            <a:r>
              <a:rPr lang="en-US" sz="2600" dirty="0" err="1" smtClean="0"/>
              <a:t>TeV</a:t>
            </a:r>
            <a:r>
              <a:rPr lang="en-US" sz="2600" dirty="0" smtClean="0"/>
              <a:t>,</a:t>
            </a:r>
            <a:r>
              <a:rPr lang="en-US" sz="2600" dirty="0"/>
              <a:t> L</a:t>
            </a:r>
            <a:r>
              <a:rPr lang="en-US" sz="2600" dirty="0" smtClean="0"/>
              <a:t>~1*</a:t>
            </a:r>
            <a:r>
              <a:rPr lang="en-US" sz="2600" dirty="0"/>
              <a:t>10^</a:t>
            </a:r>
            <a:r>
              <a:rPr lang="en-US" sz="2600" dirty="0" smtClean="0"/>
              <a:t>34 </a:t>
            </a:r>
            <a:r>
              <a:rPr lang="en-US" sz="2600" dirty="0"/>
              <a:t>cm</a:t>
            </a:r>
            <a:r>
              <a:rPr lang="en-US" sz="2600" baseline="30000" dirty="0"/>
              <a:t>-2</a:t>
            </a:r>
            <a:r>
              <a:rPr lang="en-US" sz="2600" dirty="0"/>
              <a:t>s</a:t>
            </a:r>
            <a:r>
              <a:rPr lang="en-US" sz="2600" baseline="30000" dirty="0"/>
              <a:t>-</a:t>
            </a:r>
            <a:r>
              <a:rPr lang="en-US" sz="2600" baseline="30000" dirty="0" smtClean="0"/>
              <a:t>1</a:t>
            </a:r>
            <a:r>
              <a:rPr lang="en-US" sz="2600" dirty="0" smtClean="0"/>
              <a:t>,  bunch </a:t>
            </a:r>
            <a:r>
              <a:rPr lang="en-US" sz="2600" dirty="0"/>
              <a:t>spacing </a:t>
            </a:r>
            <a:r>
              <a:rPr lang="en-US" sz="2600" dirty="0" smtClean="0"/>
              <a:t>25 ns</a:t>
            </a:r>
          </a:p>
          <a:p>
            <a:pPr>
              <a:buFont typeface="Arial" charset="0"/>
              <a:buChar char="•"/>
            </a:pPr>
            <a:r>
              <a:rPr lang="en-US" sz="2600" dirty="0" smtClean="0"/>
              <a:t>Luminosity: number of </a:t>
            </a:r>
            <a:r>
              <a:rPr lang="en-US" sz="2600" dirty="0" err="1" smtClean="0"/>
              <a:t>coillions</a:t>
            </a:r>
            <a:r>
              <a:rPr lang="en-US" sz="2600" dirty="0" smtClean="0"/>
              <a:t> produced in detector per cm</a:t>
            </a:r>
            <a:r>
              <a:rPr lang="en-US" sz="2600" baseline="30000" dirty="0" smtClean="0"/>
              <a:t>2</a:t>
            </a:r>
            <a:r>
              <a:rPr lang="en-US" sz="2600" dirty="0" smtClean="0"/>
              <a:t> per s; N</a:t>
            </a:r>
            <a:r>
              <a:rPr lang="en-US" sz="2600" baseline="30000" dirty="0" smtClean="0"/>
              <a:t>2</a:t>
            </a:r>
            <a:r>
              <a:rPr lang="en-US" sz="2600" dirty="0" smtClean="0"/>
              <a:t>/(t*</a:t>
            </a:r>
            <a:r>
              <a:rPr lang="en-US" sz="2600" dirty="0" err="1" smtClean="0"/>
              <a:t>S</a:t>
            </a:r>
            <a:r>
              <a:rPr lang="en-US" sz="2600" baseline="-25000" dirty="0" err="1" smtClean="0"/>
              <a:t>eff</a:t>
            </a:r>
            <a:r>
              <a:rPr lang="en-US" sz="2600" dirty="0" smtClean="0"/>
              <a:t>) or number of protons squared divided by time between bunches and effective section of collision (4*Pi*16 microns)</a:t>
            </a:r>
          </a:p>
          <a:p>
            <a:pPr>
              <a:buFont typeface="Arial" charset="0"/>
              <a:buChar char="•"/>
            </a:pPr>
            <a:endParaRPr lang="en-US" sz="2600" dirty="0" smtClean="0"/>
          </a:p>
          <a:p>
            <a:pPr>
              <a:buFont typeface="Arial" charset="0"/>
              <a:buChar char="•"/>
            </a:pPr>
            <a:endParaRPr lang="en-US" sz="2600" dirty="0"/>
          </a:p>
          <a:p>
            <a:pPr>
              <a:buFont typeface="Arial" charset="0"/>
              <a:buChar char="•"/>
            </a:pPr>
            <a:endParaRPr lang="en-US" sz="26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179" y="4388030"/>
            <a:ext cx="3086100" cy="16256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712237" y="6013630"/>
            <a:ext cx="56508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www.lhc-closer.es</a:t>
            </a:r>
            <a:r>
              <a:rPr lang="en-US" sz="1200" dirty="0"/>
              <a:t>/</a:t>
            </a:r>
            <a:r>
              <a:rPr lang="en-US" sz="1200" dirty="0" err="1"/>
              <a:t>img</a:t>
            </a:r>
            <a:r>
              <a:rPr lang="en-US" sz="1200" dirty="0"/>
              <a:t>/</a:t>
            </a:r>
            <a:r>
              <a:rPr lang="en-US" sz="1200" dirty="0" err="1"/>
              <a:t>subidas</a:t>
            </a:r>
            <a:r>
              <a:rPr lang="en-US" sz="1200" dirty="0"/>
              <a:t>/4_1_1_2.png</a:t>
            </a:r>
          </a:p>
        </p:txBody>
      </p:sp>
    </p:spTree>
    <p:extLst>
      <p:ext uri="{BB962C8B-B14F-4D97-AF65-F5344CB8AC3E}">
        <p14:creationId xmlns:p14="http://schemas.microsoft.com/office/powerpoint/2010/main" val="2499925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What is the Standard </a:t>
            </a:r>
            <a:r>
              <a:rPr lang="en-US" sz="2800" dirty="0" smtClean="0">
                <a:solidFill>
                  <a:schemeClr val="tx1"/>
                </a:solidFill>
              </a:rPr>
              <a:t>Model (SM) </a:t>
            </a:r>
            <a:r>
              <a:rPr lang="en-US" sz="2800" dirty="0" smtClean="0">
                <a:solidFill>
                  <a:schemeClr val="tx1"/>
                </a:solidFill>
              </a:rPr>
              <a:t>missing?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94099" y="1571878"/>
            <a:ext cx="736208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SM shortcomings</a:t>
            </a:r>
            <a:r>
              <a:rPr lang="en-US" sz="2600" dirty="0" smtClean="0"/>
              <a:t>: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/>
              <a:t>Missing dark matter, dark energy, and gravity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Matter-</a:t>
            </a:r>
            <a:r>
              <a:rPr lang="en-US" sz="2600" dirty="0"/>
              <a:t>antimatter </a:t>
            </a:r>
            <a:r>
              <a:rPr lang="en-US" sz="2600" dirty="0" smtClean="0"/>
              <a:t>asymmetry</a:t>
            </a:r>
            <a:endParaRPr lang="en-US" sz="2600" dirty="0"/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Predicts massless neutrinos</a:t>
            </a:r>
            <a:endParaRPr lang="en-US" sz="2600" dirty="0"/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Hierarchy problem</a:t>
            </a:r>
          </a:p>
          <a:p>
            <a:pPr marL="914400" lvl="1" indent="-457200">
              <a:buFont typeface="Arial"/>
              <a:buChar char="•"/>
            </a:pPr>
            <a:endParaRPr lang="en-US" sz="2600" dirty="0" smtClean="0"/>
          </a:p>
          <a:p>
            <a:pPr marL="457200" indent="-457200">
              <a:buFont typeface="Arial"/>
              <a:buChar char="•"/>
            </a:pPr>
            <a:r>
              <a:rPr lang="en-US" sz="2600" dirty="0"/>
              <a:t>How do we go about solving these mysteries</a:t>
            </a:r>
            <a:r>
              <a:rPr lang="en-US" sz="2600" dirty="0" smtClean="0"/>
              <a:t>?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Create </a:t>
            </a:r>
            <a:r>
              <a:rPr lang="en-US" sz="2600" dirty="0" smtClean="0"/>
              <a:t>new models to predict new particles</a:t>
            </a:r>
          </a:p>
          <a:p>
            <a:pPr marL="914400" lvl="1" indent="-457200">
              <a:buFont typeface="Arial"/>
              <a:buChar char="•"/>
            </a:pPr>
            <a:r>
              <a:rPr lang="en-US" sz="2600" dirty="0" smtClean="0"/>
              <a:t>Look </a:t>
            </a:r>
            <a:r>
              <a:rPr lang="en-US" sz="2600" dirty="0" smtClean="0"/>
              <a:t>for new </a:t>
            </a:r>
            <a:r>
              <a:rPr lang="en-US" sz="2600" dirty="0" smtClean="0"/>
              <a:t>particles and study their properties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33813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MC Samples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06741" y="2569298"/>
            <a:ext cx="550286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MC generator (</a:t>
            </a:r>
            <a:r>
              <a:rPr lang="en-US" sz="2800" dirty="0" err="1" smtClean="0"/>
              <a:t>MadGraph</a:t>
            </a:r>
            <a:r>
              <a:rPr lang="en-US" sz="2800" dirty="0" smtClean="0"/>
              <a:t>) -&gt; Full Simulation of Detector (</a:t>
            </a:r>
            <a:r>
              <a:rPr lang="en-US" sz="2800" dirty="0" err="1" smtClean="0"/>
              <a:t>hadronize</a:t>
            </a:r>
            <a:r>
              <a:rPr lang="en-US" sz="2800" dirty="0" smtClean="0"/>
              <a:t> with </a:t>
            </a:r>
            <a:r>
              <a:rPr lang="en-US" sz="2800" dirty="0" err="1" smtClean="0"/>
              <a:t>Pythia</a:t>
            </a:r>
            <a:r>
              <a:rPr lang="en-US" sz="2800" dirty="0" smtClean="0"/>
              <a:t>) -&gt; Physics </a:t>
            </a:r>
            <a:r>
              <a:rPr lang="en-US" sz="2800" dirty="0"/>
              <a:t>Analysis Toolkit (group level) -&gt; </a:t>
            </a:r>
            <a:r>
              <a:rPr lang="en-US" sz="2800" dirty="0" err="1"/>
              <a:t>ntuples</a:t>
            </a:r>
            <a:r>
              <a:rPr lang="en-US" sz="2800" dirty="0"/>
              <a:t> (JHU level) -&gt; </a:t>
            </a:r>
            <a:r>
              <a:rPr lang="en-US" sz="2800" dirty="0" smtClean="0"/>
              <a:t>analysis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26617364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Lepton 2 Isolation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6" name="Picture 5" descr="lep2iso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8" t="3630" r="3192" b="9074"/>
          <a:stretch/>
        </p:blipFill>
        <p:spPr>
          <a:xfrm rot="5400000">
            <a:off x="1613846" y="-299819"/>
            <a:ext cx="5630737" cy="801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2270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LSF 2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6" name="Picture 5" descr="lsf2simpl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" t="3306" r="2931" b="12658"/>
          <a:stretch/>
        </p:blipFill>
        <p:spPr>
          <a:xfrm rot="5400000">
            <a:off x="1499006" y="-234716"/>
            <a:ext cx="5844742" cy="771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80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Jet Clustering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5601" y="938588"/>
            <a:ext cx="8296860" cy="5160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CA: </a:t>
            </a:r>
            <a:r>
              <a:rPr lang="en-US" sz="2600" dirty="0" err="1" smtClean="0"/>
              <a:t>k</a:t>
            </a:r>
            <a:r>
              <a:rPr lang="en-US" sz="2600" baseline="-25000" dirty="0" err="1" smtClean="0"/>
              <a:t>T</a:t>
            </a:r>
            <a:r>
              <a:rPr lang="en-US" sz="2600" dirty="0" smtClean="0"/>
              <a:t>-like take constituent and cluster with its closest constituent </a:t>
            </a:r>
            <a:r>
              <a:rPr lang="en-US" sz="2600" dirty="0"/>
              <a:t>in ΔR</a:t>
            </a:r>
            <a:r>
              <a:rPr lang="en-US" sz="2600" dirty="0" smtClean="0"/>
              <a:t>, repeat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/>
              <a:t>Find </a:t>
            </a:r>
            <a:r>
              <a:rPr lang="en-US" sz="2600" dirty="0" err="1"/>
              <a:t>d</a:t>
            </a:r>
            <a:r>
              <a:rPr lang="en-US" sz="2600" baseline="-25000" dirty="0" err="1"/>
              <a:t>min</a:t>
            </a:r>
            <a:r>
              <a:rPr lang="en-US" sz="2600" dirty="0"/>
              <a:t> of all </a:t>
            </a:r>
            <a:r>
              <a:rPr lang="en-US" sz="2600" dirty="0" err="1"/>
              <a:t>d</a:t>
            </a:r>
            <a:r>
              <a:rPr lang="en-US" sz="2600" baseline="-25000" dirty="0" err="1"/>
              <a:t>ij</a:t>
            </a:r>
            <a:r>
              <a:rPr lang="en-US" sz="2600" dirty="0"/>
              <a:t> (distance between particles) and </a:t>
            </a:r>
            <a:r>
              <a:rPr lang="en-US" sz="2600" dirty="0" err="1"/>
              <a:t>d</a:t>
            </a:r>
            <a:r>
              <a:rPr lang="en-US" sz="2600" baseline="-25000" dirty="0" err="1"/>
              <a:t>iB</a:t>
            </a:r>
            <a:r>
              <a:rPr lang="en-US" sz="2600" dirty="0"/>
              <a:t> (distance between particle and beam) – done if </a:t>
            </a:r>
            <a:r>
              <a:rPr lang="en-US" sz="2600" dirty="0" err="1"/>
              <a:t>d</a:t>
            </a:r>
            <a:r>
              <a:rPr lang="en-US" sz="2600" baseline="-25000" dirty="0" err="1"/>
              <a:t>iB</a:t>
            </a:r>
            <a:r>
              <a:rPr lang="en-US" sz="2600" dirty="0"/>
              <a:t> and merged for min </a:t>
            </a:r>
            <a:r>
              <a:rPr lang="en-US" sz="2600" dirty="0" err="1" smtClean="0"/>
              <a:t>d</a:t>
            </a:r>
            <a:r>
              <a:rPr lang="en-US" sz="2600" baseline="-25000" dirty="0" err="1" smtClean="0"/>
              <a:t>ij</a:t>
            </a:r>
            <a:endParaRPr lang="en-US" sz="2600" baseline="-25000" dirty="0" smtClean="0"/>
          </a:p>
          <a:p>
            <a:pPr marL="457200" indent="-457200">
              <a:buFont typeface="Arial"/>
              <a:buChar char="•"/>
            </a:pPr>
            <a:endParaRPr lang="en-US" sz="2600" baseline="-25000" dirty="0"/>
          </a:p>
          <a:p>
            <a:pPr marL="457200" indent="-457200">
              <a:buFont typeface="Arial"/>
              <a:buChar char="•"/>
            </a:pPr>
            <a:endParaRPr lang="en-US" sz="2600" dirty="0" smtClean="0"/>
          </a:p>
          <a:p>
            <a:pPr marL="457200" indent="-457200">
              <a:buFont typeface="Arial"/>
              <a:buChar char="•"/>
            </a:pPr>
            <a:endParaRPr lang="en-US" sz="2600" dirty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 Relies only on distance weighting (no momentum weighting)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Exclusive </a:t>
            </a:r>
            <a:r>
              <a:rPr lang="en-US" sz="2600" dirty="0" err="1" smtClean="0"/>
              <a:t>k</a:t>
            </a:r>
            <a:r>
              <a:rPr lang="en-US" sz="2600" baseline="-25000" dirty="0" err="1" smtClean="0"/>
              <a:t>T</a:t>
            </a:r>
            <a:r>
              <a:rPr lang="en-US" sz="2600" baseline="-25000" dirty="0" smtClean="0"/>
              <a:t> </a:t>
            </a:r>
            <a:r>
              <a:rPr lang="en-US" sz="2600" dirty="0" smtClean="0"/>
              <a:t>– pairs all constituents of CA8 jet with closest neighbor to create </a:t>
            </a:r>
            <a:r>
              <a:rPr lang="en-US" sz="2600" dirty="0" err="1" smtClean="0"/>
              <a:t>pseudoparticle</a:t>
            </a:r>
            <a:r>
              <a:rPr lang="en-US" sz="2600" dirty="0" smtClean="0"/>
              <a:t>, stops when n are left (in our case 3)</a:t>
            </a:r>
          </a:p>
        </p:txBody>
      </p:sp>
      <p:pic>
        <p:nvPicPr>
          <p:cNvPr id="2" name="Picture 1" descr="Screen Shot 2014-10-02 at 11.40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320" y="2858446"/>
            <a:ext cx="25781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77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q_no_lsf2si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13077" y="1909595"/>
            <a:ext cx="3724414" cy="5499331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LSF for Analysis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2" name="Picture 1" descr="sq_no_lsf1simpl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94"/>
          <a:stretch/>
        </p:blipFill>
        <p:spPr>
          <a:xfrm rot="5400000">
            <a:off x="597037" y="87177"/>
            <a:ext cx="3854218" cy="50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318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Confidence Level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9561" y="2679058"/>
            <a:ext cx="738418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95% Confidence Level: of a group of experiments, each producing a confidence interval, 95% will find (or exclude) s</a:t>
            </a:r>
          </a:p>
        </p:txBody>
      </p:sp>
    </p:spTree>
    <p:extLst>
      <p:ext uri="{BB962C8B-B14F-4D97-AF65-F5344CB8AC3E}">
        <p14:creationId xmlns:p14="http://schemas.microsoft.com/office/powerpoint/2010/main" val="6836441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 smtClean="0">
                <a:solidFill>
                  <a:srgbClr val="000000"/>
                </a:solidFill>
              </a:rPr>
              <a:t>Squark-Neutralino</a:t>
            </a:r>
            <a:r>
              <a:rPr lang="en-US" sz="2800" dirty="0" smtClean="0">
                <a:solidFill>
                  <a:srgbClr val="000000"/>
                </a:solidFill>
              </a:rPr>
              <a:t> Model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0572" y="732557"/>
            <a:ext cx="8056743" cy="6001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 smtClean="0"/>
              <a:t>sup, </a:t>
            </a:r>
            <a:r>
              <a:rPr lang="en-US" sz="2400" dirty="0" err="1" smtClean="0"/>
              <a:t>sdown</a:t>
            </a:r>
            <a:r>
              <a:rPr lang="en-US" sz="2400" dirty="0" smtClean="0"/>
              <a:t>, </a:t>
            </a:r>
            <a:r>
              <a:rPr lang="en-US" sz="2400" dirty="0" err="1" smtClean="0"/>
              <a:t>sstrange</a:t>
            </a:r>
            <a:r>
              <a:rPr lang="en-US" sz="2400" dirty="0" smtClean="0"/>
              <a:t>, </a:t>
            </a:r>
            <a:r>
              <a:rPr lang="en-US" sz="2400" dirty="0" err="1" smtClean="0"/>
              <a:t>scharm</a:t>
            </a:r>
            <a:r>
              <a:rPr lang="en-US" sz="2400" dirty="0" smtClean="0"/>
              <a:t> all have </a:t>
            </a:r>
            <a:r>
              <a:rPr lang="en-US" sz="2400" dirty="0" err="1" smtClean="0"/>
              <a:t>m</a:t>
            </a:r>
            <a:r>
              <a:rPr lang="en-US" sz="2400" baseline="-25000" dirty="0" err="1" smtClean="0"/>
              <a:t>sq</a:t>
            </a:r>
            <a:endParaRPr lang="en-US" sz="2400" baseline="-250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err="1" smtClean="0"/>
              <a:t>Neutralino</a:t>
            </a:r>
            <a:r>
              <a:rPr lang="en-US" sz="2400" dirty="0" smtClean="0"/>
              <a:t> has </a:t>
            </a:r>
            <a:r>
              <a:rPr lang="en-US" sz="2400" dirty="0" err="1" smtClean="0"/>
              <a:t>m</a:t>
            </a:r>
            <a:r>
              <a:rPr lang="en-US" sz="2400" baseline="-25000" dirty="0" err="1" smtClean="0"/>
              <a:t>neu</a:t>
            </a:r>
            <a:r>
              <a:rPr lang="en-US" sz="2400" dirty="0" smtClean="0"/>
              <a:t> – mix between Z, H, photon </a:t>
            </a:r>
            <a:r>
              <a:rPr lang="en-US" sz="2400" dirty="0" err="1" smtClean="0"/>
              <a:t>superpartners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err="1" smtClean="0"/>
              <a:t>Gluino</a:t>
            </a:r>
            <a:r>
              <a:rPr lang="en-US" sz="2400" dirty="0" smtClean="0"/>
              <a:t> at 2 </a:t>
            </a:r>
            <a:r>
              <a:rPr lang="en-US" sz="2400" dirty="0" err="1" smtClean="0"/>
              <a:t>TeV</a:t>
            </a:r>
            <a:r>
              <a:rPr lang="en-US" sz="24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Production mediated by </a:t>
            </a:r>
            <a:r>
              <a:rPr lang="en-US" sz="2400" dirty="0" err="1" smtClean="0"/>
              <a:t>gluino</a:t>
            </a:r>
            <a:r>
              <a:rPr lang="en-US" sz="2400" dirty="0" smtClean="0"/>
              <a:t> or gluon, couples to W and Z but weakly – must be RPC until </a:t>
            </a:r>
            <a:r>
              <a:rPr lang="en-US" sz="2400" dirty="0" err="1" smtClean="0"/>
              <a:t>neutralino</a:t>
            </a:r>
            <a:r>
              <a:rPr lang="en-US" sz="2400" dirty="0" smtClean="0"/>
              <a:t> level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Ignore </a:t>
            </a:r>
            <a:r>
              <a:rPr lang="en-US" sz="2400" dirty="0" err="1" smtClean="0"/>
              <a:t>gluino</a:t>
            </a:r>
            <a:r>
              <a:rPr lang="en-US" sz="2400" dirty="0" smtClean="0"/>
              <a:t> production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100% branching ratio to </a:t>
            </a:r>
            <a:r>
              <a:rPr lang="en-US" sz="2400" dirty="0" err="1" smtClean="0"/>
              <a:t>neutralino</a:t>
            </a:r>
            <a:r>
              <a:rPr lang="en-US" sz="2400" dirty="0" smtClean="0"/>
              <a:t> although if there were other possibilities its ok as long as its small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Effective theory – stop and </a:t>
            </a:r>
            <a:r>
              <a:rPr lang="en-US" sz="2400" dirty="0" err="1" smtClean="0"/>
              <a:t>sbottom</a:t>
            </a:r>
            <a:r>
              <a:rPr lang="en-US" sz="2400" dirty="0" smtClean="0"/>
              <a:t> must be higher than mass limit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NOT natural SUSY 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Violate LQD, </a:t>
            </a:r>
            <a:r>
              <a:rPr lang="en-US" sz="2400" dirty="0" err="1" smtClean="0"/>
              <a:t>neutralino</a:t>
            </a:r>
            <a:r>
              <a:rPr lang="en-US" sz="2400" dirty="0" smtClean="0"/>
              <a:t> decays to </a:t>
            </a:r>
            <a:r>
              <a:rPr lang="en-US" sz="2400" dirty="0" err="1" smtClean="0"/>
              <a:t>muqqbar</a:t>
            </a:r>
            <a:r>
              <a:rPr lang="en-US" sz="2400" dirty="0" smtClean="0"/>
              <a:t> 100%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L and Q SU(2) doublets, D is D so you could have </a:t>
            </a:r>
            <a:r>
              <a:rPr lang="en-US" sz="2400" dirty="0" err="1" smtClean="0"/>
              <a:t>muud</a:t>
            </a:r>
            <a:r>
              <a:rPr lang="en-US" sz="2400" dirty="0" smtClean="0"/>
              <a:t> or </a:t>
            </a:r>
            <a:r>
              <a:rPr lang="en-US" sz="2400" dirty="0" err="1" smtClean="0"/>
              <a:t>nudd</a:t>
            </a:r>
            <a:r>
              <a:rPr lang="en-US" sz="2400" dirty="0" smtClean="0"/>
              <a:t> – SU(2) symmetry saying it should be this way but that’s broken so its possible to have just </a:t>
            </a:r>
            <a:r>
              <a:rPr lang="en-US" sz="2400" dirty="0" err="1" smtClean="0"/>
              <a:t>muud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750706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What are we looking for?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54" y="1048487"/>
            <a:ext cx="8847113" cy="508823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614800" y="6271802"/>
            <a:ext cx="630928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www.simonsfoundation.org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-content/uploads/2012/11/</a:t>
            </a:r>
            <a:r>
              <a:rPr lang="en-US" sz="1200" dirty="0" err="1"/>
              <a:t>Susy-particles.jpg</a:t>
            </a:r>
            <a:endParaRPr lang="en-US" sz="1200" dirty="0"/>
          </a:p>
        </p:txBody>
      </p:sp>
      <p:sp>
        <p:nvSpPr>
          <p:cNvPr id="7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547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does SUSY solve the hierarchy problem?</a:t>
            </a:r>
            <a:endParaRPr lang="en-US" sz="2800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573" y="2963251"/>
            <a:ext cx="4837091" cy="3772931"/>
          </a:xfrm>
          <a:prstGeom prst="rect">
            <a:avLst/>
          </a:prstGeom>
        </p:spPr>
      </p:pic>
      <p:sp>
        <p:nvSpPr>
          <p:cNvPr id="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4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2388" y="6244468"/>
            <a:ext cx="752659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upload.wikimedia.org</a:t>
            </a:r>
            <a:r>
              <a:rPr lang="en-US" sz="1200" dirty="0"/>
              <a:t>/</a:t>
            </a:r>
            <a:r>
              <a:rPr lang="en-US" sz="1200" dirty="0" err="1"/>
              <a:t>wikipedia</a:t>
            </a:r>
            <a:r>
              <a:rPr lang="en-US" sz="1200" dirty="0"/>
              <a:t>/commons/thumb/6/68/</a:t>
            </a:r>
            <a:r>
              <a:rPr lang="en-US" sz="1200" dirty="0" err="1"/>
              <a:t>Hqmc-vector.svg</a:t>
            </a:r>
            <a:r>
              <a:rPr lang="en-US" sz="1200" dirty="0"/>
              <a:t>/300px-Hqmc-vector.svg.png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0526" y="705332"/>
            <a:ext cx="91630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Hierarchy problem – </a:t>
            </a:r>
            <a:r>
              <a:rPr lang="en-US" sz="2600" dirty="0" err="1" smtClean="0"/>
              <a:t>m</a:t>
            </a:r>
            <a:r>
              <a:rPr lang="en-US" sz="2600" baseline="-25000" dirty="0" err="1" smtClean="0"/>
              <a:t>H</a:t>
            </a:r>
            <a:r>
              <a:rPr lang="en-US" sz="2600" baseline="-25000" dirty="0" smtClean="0"/>
              <a:t> </a:t>
            </a:r>
            <a:r>
              <a:rPr lang="en-US" sz="2600" dirty="0"/>
              <a:t>should be order </a:t>
            </a:r>
            <a:r>
              <a:rPr lang="en-US" sz="2600" dirty="0" err="1"/>
              <a:t>m</a:t>
            </a:r>
            <a:r>
              <a:rPr lang="en-US" sz="2600" baseline="-25000" dirty="0" err="1"/>
              <a:t>Λ</a:t>
            </a:r>
            <a:r>
              <a:rPr lang="en-US" sz="2600" dirty="0"/>
              <a:t> </a:t>
            </a:r>
            <a:r>
              <a:rPr lang="en-US" sz="26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In </a:t>
            </a:r>
            <a:r>
              <a:rPr lang="en-US" sz="2600" dirty="0" smtClean="0"/>
              <a:t>SM, </a:t>
            </a:r>
            <a:r>
              <a:rPr lang="en-US" sz="2600" dirty="0" smtClean="0"/>
              <a:t>corrections to square of Higgs mass require precise cancellation of infinites to get experimentally observed Higgs mass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SUSY </a:t>
            </a:r>
            <a:r>
              <a:rPr lang="en-US" sz="2600" dirty="0" smtClean="0"/>
              <a:t>particles could cancel these infinities “naturally” if </a:t>
            </a:r>
            <a:r>
              <a:rPr lang="en-US" sz="2600" dirty="0" err="1" smtClean="0"/>
              <a:t>higgsinos</a:t>
            </a:r>
            <a:r>
              <a:rPr lang="en-US" sz="2600" dirty="0" smtClean="0"/>
              <a:t>, stops, and </a:t>
            </a:r>
            <a:r>
              <a:rPr lang="en-US" sz="2600" dirty="0" err="1" smtClean="0"/>
              <a:t>sbottoms</a:t>
            </a:r>
            <a:r>
              <a:rPr lang="en-US" sz="2600" dirty="0" smtClean="0"/>
              <a:t> are ~1 </a:t>
            </a:r>
            <a:r>
              <a:rPr lang="en-US" sz="2600" dirty="0" err="1" smtClean="0"/>
              <a:t>TeV</a:t>
            </a:r>
            <a:r>
              <a:rPr lang="en-US" sz="2600" dirty="0" smtClean="0"/>
              <a:t> or less</a:t>
            </a:r>
          </a:p>
        </p:txBody>
      </p:sp>
    </p:spTree>
    <p:extLst>
      <p:ext uri="{BB962C8B-B14F-4D97-AF65-F5344CB8AC3E}">
        <p14:creationId xmlns:p14="http://schemas.microsoft.com/office/powerpoint/2010/main" val="3544487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What else does SUSY solve?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6051" y="4354492"/>
            <a:ext cx="841872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Assumption of most searches: R-parity </a:t>
            </a:r>
            <a:r>
              <a:rPr lang="en-US" sz="2600" dirty="0" smtClean="0"/>
              <a:t>conserved</a:t>
            </a:r>
            <a:endParaRPr lang="en-US" sz="2600" dirty="0" smtClean="0"/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If R-parity conserved,</a:t>
            </a:r>
            <a:r>
              <a:rPr lang="en-US" sz="2600" dirty="0" smtClean="0"/>
              <a:t> </a:t>
            </a:r>
            <a:r>
              <a:rPr lang="en-US" sz="2600" dirty="0" smtClean="0"/>
              <a:t>lightest SUSY </a:t>
            </a:r>
            <a:r>
              <a:rPr lang="en-US" sz="2600" dirty="0" smtClean="0"/>
              <a:t>particle </a:t>
            </a:r>
            <a:r>
              <a:rPr lang="en-US" sz="2600" dirty="0" smtClean="0"/>
              <a:t>doesn’t decay, providing </a:t>
            </a:r>
            <a:r>
              <a:rPr lang="en-US" sz="2600" dirty="0"/>
              <a:t>dark matter </a:t>
            </a:r>
            <a:r>
              <a:rPr lang="en-US" sz="2600" dirty="0" smtClean="0"/>
              <a:t>candidate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 smtClean="0"/>
              <a:t>Signals expected to have large missing energy – easy to discriminate from background</a:t>
            </a:r>
          </a:p>
        </p:txBody>
      </p:sp>
      <p:sp>
        <p:nvSpPr>
          <p:cNvPr id="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5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0620" y="828005"/>
            <a:ext cx="2481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9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R-Parity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9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4" name="Down Arrow 3"/>
          <p:cNvSpPr/>
          <p:nvPr/>
        </p:nvSpPr>
        <p:spPr>
          <a:xfrm>
            <a:off x="2094722" y="1759858"/>
            <a:ext cx="407619" cy="1236665"/>
          </a:xfrm>
          <a:prstGeom prst="downArrow">
            <a:avLst/>
          </a:prstGeom>
          <a:scene3d>
            <a:camera prst="orthographicFront">
              <a:rot lat="0" lon="27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6751027" y="1759858"/>
            <a:ext cx="407619" cy="1236665"/>
          </a:xfrm>
          <a:prstGeom prst="downArrow">
            <a:avLst/>
          </a:prstGeom>
          <a:scene3d>
            <a:camera prst="orthographicFront">
              <a:rot lat="0" lon="27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54845" y="2996523"/>
            <a:ext cx="369499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SM particles: + 1</a:t>
            </a:r>
            <a:endParaRPr lang="en-US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31254" y="2996523"/>
            <a:ext cx="399204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SUSY particles: - 1</a:t>
            </a:r>
            <a:endParaRPr lang="en-US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203404" y="1819521"/>
            <a:ext cx="4855700" cy="0"/>
          </a:xfrm>
          <a:prstGeom prst="line">
            <a:avLst/>
          </a:prstGeom>
          <a:ln w="127000"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619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2325162"/>
            <a:ext cx="5016500" cy="334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5"/>
          <p:cNvSpPr>
            <a:spLocks noChangeArrowheads="1"/>
          </p:cNvSpPr>
          <p:nvPr/>
        </p:nvSpPr>
        <p:spPr bwMode="auto">
          <a:xfrm>
            <a:off x="-19050" y="5665262"/>
            <a:ext cx="42814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http://topics.nytimes.com/top/news/science/topics/large_hadron_collider/index.html</a:t>
            </a:r>
            <a:r>
              <a:rPr lang="en-US" sz="1200" dirty="0"/>
              <a:t> </a:t>
            </a:r>
            <a:r>
              <a:rPr lang="en-US" sz="1200" dirty="0" smtClean="0">
                <a:hlinkClick r:id="rId5"/>
              </a:rPr>
              <a:t>http</a:t>
            </a:r>
            <a:r>
              <a:rPr lang="en-US" sz="1200" dirty="0">
                <a:hlinkClick r:id="rId5"/>
              </a:rPr>
              <a:t>://www.newscientist.com/article/dn7410-particle-smasher-gets-a-superbrain.html</a:t>
            </a:r>
            <a:r>
              <a:rPr lang="en-US" sz="1200" dirty="0"/>
              <a:t> </a:t>
            </a:r>
          </a:p>
        </p:txBody>
      </p:sp>
      <p:pic>
        <p:nvPicPr>
          <p:cNvPr id="17412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2"/>
          <a:stretch>
            <a:fillRect/>
          </a:stretch>
        </p:blipFill>
        <p:spPr bwMode="auto">
          <a:xfrm>
            <a:off x="4884889" y="2307219"/>
            <a:ext cx="4259111" cy="4189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How do we look for SUSY?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4099" y="961678"/>
            <a:ext cx="73620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Goal: Collide protons to probe high-energy scales to test </a:t>
            </a:r>
            <a:r>
              <a:rPr lang="en-US" sz="2600" dirty="0" smtClean="0"/>
              <a:t>SM and </a:t>
            </a:r>
            <a:r>
              <a:rPr lang="en-US" sz="2600" dirty="0" smtClean="0"/>
              <a:t>look for beyond the </a:t>
            </a:r>
            <a:r>
              <a:rPr lang="en-US" sz="2600" dirty="0" smtClean="0"/>
              <a:t>SM physics</a:t>
            </a:r>
            <a:endParaRPr lang="en-US" sz="2600" dirty="0" smtClean="0"/>
          </a:p>
        </p:txBody>
      </p:sp>
      <p:sp>
        <p:nvSpPr>
          <p:cNvPr id="11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715179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684213"/>
            <a:ext cx="9144000" cy="2219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Beam collision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131"/>
            <a:ext cx="9144000" cy="5143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What do proton proton collisions look like?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56522" y="6108749"/>
            <a:ext cx="55990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www.quantumdiaries.org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-content/uploads/2013/12/CMS-Htautau1.jpg</a:t>
            </a:r>
          </a:p>
        </p:txBody>
      </p:sp>
      <p:sp>
        <p:nvSpPr>
          <p:cNvPr id="7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7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068286" y="4172859"/>
            <a:ext cx="1832428" cy="870855"/>
          </a:xfrm>
          <a:prstGeom prst="straightConnector1">
            <a:avLst/>
          </a:prstGeom>
          <a:ln w="1270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8182429" y="1070429"/>
            <a:ext cx="943428" cy="529771"/>
          </a:xfrm>
          <a:prstGeom prst="straightConnector1">
            <a:avLst/>
          </a:prstGeom>
          <a:ln w="1270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243719" y="3890665"/>
            <a:ext cx="556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517520" y="408180"/>
            <a:ext cx="5562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900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-19050" y="0"/>
            <a:ext cx="9144000" cy="68421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noFill/>
            <a:prstDash val="soli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rgbClr val="000000"/>
                </a:solidFill>
              </a:rPr>
              <a:t>How do we measure the results of proton-proton collisions?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2482" y="6075768"/>
            <a:ext cx="24329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cms.desy.de</a:t>
            </a:r>
            <a:r>
              <a:rPr lang="en-US" sz="1200" dirty="0"/>
              <a:t>/sites/</a:t>
            </a:r>
            <a:r>
              <a:rPr lang="en-US" sz="1200" dirty="0" err="1"/>
              <a:t>site_cms</a:t>
            </a:r>
            <a:r>
              <a:rPr lang="en-US" sz="1200" dirty="0"/>
              <a:t>/content/e48942/</a:t>
            </a:r>
            <a:r>
              <a:rPr lang="en-US" sz="1200" dirty="0" err="1"/>
              <a:t>detector.jpg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122482" y="5614103"/>
            <a:ext cx="24329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www.particlecentral.com</a:t>
            </a:r>
            <a:r>
              <a:rPr lang="en-US" sz="1200" dirty="0"/>
              <a:t>/images/</a:t>
            </a:r>
            <a:r>
              <a:rPr lang="en-US" sz="1200" dirty="0" err="1"/>
              <a:t>cms_slice.jpg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060" y="3094449"/>
            <a:ext cx="6778939" cy="34469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8" y="725961"/>
            <a:ext cx="3558831" cy="236848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593559" y="1050098"/>
            <a:ext cx="555044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Compact </a:t>
            </a:r>
            <a:r>
              <a:rPr lang="en-US" sz="2600" dirty="0" err="1" smtClean="0"/>
              <a:t>Muon</a:t>
            </a:r>
            <a:r>
              <a:rPr lang="en-US" sz="2600" dirty="0" smtClean="0"/>
              <a:t> Solenoid detector: different particles leave different tracks read out by detector and processed for physicists to analyze </a:t>
            </a:r>
          </a:p>
        </p:txBody>
      </p:sp>
      <p:sp>
        <p:nvSpPr>
          <p:cNvPr id="16" name="Subtitle 17"/>
          <p:cNvSpPr txBox="1">
            <a:spLocks/>
          </p:cNvSpPr>
          <p:nvPr/>
        </p:nvSpPr>
        <p:spPr>
          <a:xfrm>
            <a:off x="0" y="6521467"/>
            <a:ext cx="9144000" cy="336533"/>
          </a:xfrm>
          <a:prstGeom prst="rect">
            <a:avLst/>
          </a:prstGeom>
          <a:solidFill>
            <a:srgbClr val="8EB4E3"/>
          </a:solidFill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5FF94"/>
                </a:solidFill>
              </a:rPr>
              <a:t>	</a:t>
            </a:r>
            <a:r>
              <a:rPr lang="en-US" dirty="0" smtClean="0">
                <a:solidFill>
                  <a:srgbClr val="F5FF94"/>
                </a:solidFill>
              </a:rPr>
              <a:t>								     </a:t>
            </a:r>
            <a:r>
              <a:rPr lang="en-US" dirty="0">
                <a:solidFill>
                  <a:srgbClr val="000000"/>
                </a:solidFill>
              </a:rPr>
              <a:t>8</a:t>
            </a:r>
            <a:r>
              <a:rPr lang="en-US" dirty="0" smtClean="0">
                <a:solidFill>
                  <a:srgbClr val="F5FF94"/>
                </a:solidFill>
              </a:rPr>
              <a:t>	</a:t>
            </a:r>
            <a:endParaRPr lang="en-US" dirty="0">
              <a:solidFill>
                <a:srgbClr val="F5FF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874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8532</TotalTime>
  <Words>2172</Words>
  <Application>Microsoft Macintosh PowerPoint</Application>
  <PresentationFormat>On-screen Show (4:3)</PresentationFormat>
  <Paragraphs>278</Paragraphs>
  <Slides>36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Using Non-Isolated Leptons in the Search for New Particles at the LHC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Alice A. Sady</dc:creator>
  <cp:lastModifiedBy>Alice A. Sady</cp:lastModifiedBy>
  <cp:revision>105</cp:revision>
  <dcterms:created xsi:type="dcterms:W3CDTF">2014-09-23T14:13:28Z</dcterms:created>
  <dcterms:modified xsi:type="dcterms:W3CDTF">2014-10-07T20:10:58Z</dcterms:modified>
</cp:coreProperties>
</file>

<file path=docProps/thumbnail.jpeg>
</file>